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64" r:id="rId5"/>
    <p:sldId id="265" r:id="rId6"/>
    <p:sldId id="266" r:id="rId7"/>
    <p:sldId id="272" r:id="rId8"/>
    <p:sldId id="283" r:id="rId9"/>
    <p:sldId id="267" r:id="rId10"/>
    <p:sldId id="277" r:id="rId11"/>
    <p:sldId id="269" r:id="rId12"/>
    <p:sldId id="270" r:id="rId13"/>
    <p:sldId id="284" r:id="rId14"/>
    <p:sldId id="271" r:id="rId15"/>
    <p:sldId id="285" r:id="rId16"/>
    <p:sldId id="273" r:id="rId17"/>
    <p:sldId id="282"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FA89F8-606A-4E3D-8FD1-BDF201F32E3C}" type="datetimeFigureOut">
              <a:rPr lang="ru-RU" smtClean="0"/>
              <a:t>13.03.2020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FDF1C9-2805-4ECC-8C9D-7E42D29669B8}" type="slidenum">
              <a:rPr lang="ru-RU" smtClean="0"/>
              <a:t>‹#›</a:t>
            </a:fld>
            <a:endParaRPr lang="ru-RU"/>
          </a:p>
        </p:txBody>
      </p:sp>
    </p:spTree>
    <p:extLst>
      <p:ext uri="{BB962C8B-B14F-4D97-AF65-F5344CB8AC3E}">
        <p14:creationId xmlns:p14="http://schemas.microsoft.com/office/powerpoint/2010/main" val="2330175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48FDF1C9-2805-4ECC-8C9D-7E42D29669B8}" type="slidenum">
              <a:rPr lang="ru-RU" smtClean="0"/>
              <a:t>8</a:t>
            </a:fld>
            <a:endParaRPr lang="ru-RU"/>
          </a:p>
        </p:txBody>
      </p:sp>
    </p:spTree>
    <p:extLst>
      <p:ext uri="{BB962C8B-B14F-4D97-AF65-F5344CB8AC3E}">
        <p14:creationId xmlns:p14="http://schemas.microsoft.com/office/powerpoint/2010/main" val="1559235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98CDC2D2-2F86-4153-B336-95AE5600FFF9}" type="datetimeFigureOut">
              <a:rPr lang="ru-RU" smtClean="0"/>
              <a:t>13.03.2020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9565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13.03.2020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70292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13.03.2020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4308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13.03.2020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18913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13.03.2020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56437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8CDC2D2-2F86-4153-B336-95AE5600FFF9}" type="datetimeFigureOut">
              <a:rPr lang="ru-RU" smtClean="0"/>
              <a:t>13.03.2020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5626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8CDC2D2-2F86-4153-B336-95AE5600FFF9}" type="datetimeFigureOut">
              <a:rPr lang="ru-RU" smtClean="0"/>
              <a:t>13.03.2020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0737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8CDC2D2-2F86-4153-B336-95AE5600FFF9}" type="datetimeFigureOut">
              <a:rPr lang="ru-RU" smtClean="0"/>
              <a:t>13.03.2020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249263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13.03.2020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09432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13.03.2020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6638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13.03.2020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78854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DC2D2-2F86-4153-B336-95AE5600FFF9}" type="datetimeFigureOut">
              <a:rPr lang="ru-RU" smtClean="0"/>
              <a:t>13.03.2020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3164469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04109" y="2341563"/>
            <a:ext cx="9144000" cy="2387600"/>
          </a:xfrm>
        </p:spPr>
        <p:txBody>
          <a:bodyPr>
            <a:normAutofit fontScale="90000"/>
          </a:bodyPr>
          <a:lstStyle/>
          <a:p>
            <a:br>
              <a:rPr lang="ru-RU" dirty="0">
                <a:solidFill>
                  <a:srgbClr val="C00000"/>
                </a:solidFill>
                <a:latin typeface="Times New Roman" panose="02020603050405020304" pitchFamily="18" charset="0"/>
                <a:cs typeface="Times New Roman" panose="02020603050405020304" pitchFamily="18" charset="0"/>
              </a:rPr>
            </a:br>
            <a:r>
              <a:rPr lang="ru-RU" dirty="0">
                <a:solidFill>
                  <a:srgbClr val="C00000"/>
                </a:solidFill>
                <a:latin typeface="Times New Roman" panose="02020603050405020304" pitchFamily="18" charset="0"/>
                <a:cs typeface="Times New Roman" panose="02020603050405020304" pitchFamily="18" charset="0"/>
              </a:rPr>
              <a:t>Инструменты количественной оценки рисков</a:t>
            </a:r>
          </a:p>
        </p:txBody>
      </p:sp>
      <p:sp>
        <p:nvSpPr>
          <p:cNvPr id="3" name="TextBox 2"/>
          <p:cNvSpPr txBox="1"/>
          <p:nvPr/>
        </p:nvSpPr>
        <p:spPr>
          <a:xfrm>
            <a:off x="8783782" y="96982"/>
            <a:ext cx="3255818" cy="923330"/>
          </a:xfrm>
          <a:prstGeom prst="rect">
            <a:avLst/>
          </a:prstGeom>
          <a:noFill/>
        </p:spPr>
        <p:txBody>
          <a:bodyPr wrap="square" rtlCol="0">
            <a:spAutoFit/>
          </a:bodyPr>
          <a:lstStyle/>
          <a:p>
            <a:r>
              <a:rPr lang="ru-RU" sz="5400" dirty="0">
                <a:solidFill>
                  <a:schemeClr val="accent6">
                    <a:lumMod val="50000"/>
                  </a:schemeClr>
                </a:solidFill>
                <a:latin typeface="Times New Roman" panose="02020603050405020304" pitchFamily="18" charset="0"/>
                <a:ea typeface="+mj-ea"/>
                <a:cs typeface="Times New Roman" panose="02020603050405020304" pitchFamily="18" charset="0"/>
              </a:rPr>
              <a:t>Лекция 5</a:t>
            </a:r>
          </a:p>
        </p:txBody>
      </p:sp>
    </p:spTree>
    <p:extLst>
      <p:ext uri="{BB962C8B-B14F-4D97-AF65-F5344CB8AC3E}">
        <p14:creationId xmlns:p14="http://schemas.microsoft.com/office/powerpoint/2010/main" val="38609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FA5C006-1B09-41DB-B619-3E42D0ACA2E6}"/>
              </a:ext>
            </a:extLst>
          </p:cNvPr>
          <p:cNvSpPr/>
          <p:nvPr/>
        </p:nvSpPr>
        <p:spPr>
          <a:xfrm>
            <a:off x="374072" y="318276"/>
            <a:ext cx="11443856" cy="3511731"/>
          </a:xfrm>
          <a:prstGeom prst="rect">
            <a:avLst/>
          </a:prstGeom>
        </p:spPr>
        <p:txBody>
          <a:bodyPr wrap="square">
            <a:spAutoFit/>
          </a:bodyPr>
          <a:lstStyle/>
          <a:p>
            <a:pPr algn="just">
              <a:lnSpc>
                <a:spcPct val="130000"/>
              </a:lnSpc>
            </a:pPr>
            <a:r>
              <a:rPr lang="ru-RU" sz="2200" b="1" dirty="0">
                <a:solidFill>
                  <a:srgbClr val="002060"/>
                </a:solidFill>
                <a:latin typeface="Times New Roman" panose="02020603050405020304" pitchFamily="18" charset="0"/>
                <a:cs typeface="Times New Roman" panose="02020603050405020304" pitchFamily="18" charset="0"/>
              </a:rPr>
              <a:t>Если умножить каждый исход на вероятность его появления, а затем сложить полученные результаты, получим средневзвешенную величину исходов. Весами служат соответствующие вероятности, а средняя взвешенная представляет собой ожидаемое значение. </a:t>
            </a:r>
          </a:p>
          <a:p>
            <a:pPr algn="just">
              <a:lnSpc>
                <a:spcPct val="130000"/>
              </a:lnSpc>
            </a:pPr>
            <a:r>
              <a:rPr lang="ru-RU" sz="2200" b="1" dirty="0">
                <a:solidFill>
                  <a:srgbClr val="002060"/>
                </a:solidFill>
                <a:latin typeface="Times New Roman" panose="02020603050405020304" pitchFamily="18" charset="0"/>
                <a:cs typeface="Times New Roman" panose="02020603050405020304" pitchFamily="18" charset="0"/>
              </a:rPr>
              <a:t>Исходами являются внутренние нормы доходности (</a:t>
            </a:r>
            <a:r>
              <a:rPr lang="en-US" sz="2200" b="1" dirty="0">
                <a:solidFill>
                  <a:srgbClr val="002060"/>
                </a:solidFill>
                <a:latin typeface="Times New Roman" panose="02020603050405020304" pitchFamily="18" charset="0"/>
                <a:cs typeface="Times New Roman" panose="02020603050405020304" pitchFamily="18" charset="0"/>
              </a:rPr>
              <a:t>Internal Rate of Return</a:t>
            </a:r>
            <a:r>
              <a:rPr lang="ru-RU" sz="2200" b="1" dirty="0">
                <a:solidFill>
                  <a:srgbClr val="002060"/>
                </a:solidFill>
                <a:latin typeface="Times New Roman" panose="02020603050405020304" pitchFamily="18" charset="0"/>
                <a:cs typeface="Times New Roman" panose="02020603050405020304" pitchFamily="18" charset="0"/>
              </a:rPr>
              <a:t>, </a:t>
            </a:r>
            <a:r>
              <a:rPr lang="en-US" sz="2200" b="1" dirty="0">
                <a:solidFill>
                  <a:srgbClr val="002060"/>
                </a:solidFill>
                <a:latin typeface="Times New Roman" panose="02020603050405020304" pitchFamily="18" charset="0"/>
                <a:cs typeface="Times New Roman" panose="02020603050405020304" pitchFamily="18" charset="0"/>
              </a:rPr>
              <a:t>IRR</a:t>
            </a:r>
            <a:r>
              <a:rPr lang="ru-RU" sz="2200" b="1" dirty="0">
                <a:solidFill>
                  <a:srgbClr val="002060"/>
                </a:solidFill>
                <a:latin typeface="Times New Roman" panose="02020603050405020304" pitchFamily="18" charset="0"/>
                <a:cs typeface="Times New Roman" panose="02020603050405020304" pitchFamily="18" charset="0"/>
              </a:rPr>
              <a:t>), ожидаемое значение – это ожидаемая норма доходности (</a:t>
            </a:r>
            <a:r>
              <a:rPr lang="en-US" sz="2200" b="1" dirty="0">
                <a:solidFill>
                  <a:srgbClr val="002060"/>
                </a:solidFill>
                <a:latin typeface="Times New Roman" panose="02020603050405020304" pitchFamily="18" charset="0"/>
                <a:cs typeface="Times New Roman" panose="02020603050405020304" pitchFamily="18" charset="0"/>
              </a:rPr>
              <a:t>Expected Rate of Return</a:t>
            </a:r>
            <a:r>
              <a:rPr lang="ru-RU" sz="2200" b="1" dirty="0">
                <a:solidFill>
                  <a:srgbClr val="002060"/>
                </a:solidFill>
                <a:latin typeface="Times New Roman" panose="02020603050405020304" pitchFamily="18" charset="0"/>
                <a:cs typeface="Times New Roman" panose="02020603050405020304" pitchFamily="18" charset="0"/>
              </a:rPr>
              <a:t>, </a:t>
            </a:r>
            <a:r>
              <a:rPr lang="en-US" sz="2200" b="1" dirty="0">
                <a:solidFill>
                  <a:srgbClr val="002060"/>
                </a:solidFill>
                <a:latin typeface="Times New Roman" panose="02020603050405020304" pitchFamily="18" charset="0"/>
                <a:cs typeface="Times New Roman" panose="02020603050405020304" pitchFamily="18" charset="0"/>
              </a:rPr>
              <a:t>ERR</a:t>
            </a:r>
            <a:r>
              <a:rPr lang="ru-RU" sz="2200" b="1" dirty="0">
                <a:solidFill>
                  <a:srgbClr val="002060"/>
                </a:solidFill>
                <a:latin typeface="Times New Roman" panose="02020603050405020304" pitchFamily="18" charset="0"/>
                <a:cs typeface="Times New Roman" panose="02020603050405020304" pitchFamily="18" charset="0"/>
              </a:rPr>
              <a:t>), которую можно представить в следующем виде:</a:t>
            </a:r>
          </a:p>
          <a:p>
            <a:endParaRPr lang="ru-RU" sz="22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Прямоугольник 5">
                <a:extLst>
                  <a:ext uri="{FF2B5EF4-FFF2-40B4-BE49-F238E27FC236}">
                    <a16:creationId xmlns:a16="http://schemas.microsoft.com/office/drawing/2014/main" id="{7B9C01CE-3AF0-4685-91AB-E4868F878D4F}"/>
                  </a:ext>
                </a:extLst>
              </p:cNvPr>
              <p:cNvSpPr/>
              <p:nvPr/>
            </p:nvSpPr>
            <p:spPr>
              <a:xfrm>
                <a:off x="4693585" y="3429000"/>
                <a:ext cx="2592056" cy="101649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ru-RU" sz="2200" i="1" smtClean="0">
                          <a:solidFill>
                            <a:srgbClr val="002060"/>
                          </a:solidFill>
                          <a:latin typeface="Cambria Math" panose="02040503050406030204" pitchFamily="18" charset="0"/>
                        </a:rPr>
                        <m:t>𝐸𝑅𝑅</m:t>
                      </m:r>
                      <m:r>
                        <a:rPr lang="ru-RU" sz="2200" i="0">
                          <a:solidFill>
                            <a:srgbClr val="002060"/>
                          </a:solidFill>
                          <a:latin typeface="Cambria Math" panose="02040503050406030204" pitchFamily="18" charset="0"/>
                        </a:rPr>
                        <m:t>=</m:t>
                      </m:r>
                      <m:nary>
                        <m:naryPr>
                          <m:chr m:val="∑"/>
                          <m:limLoc m:val="undOvr"/>
                          <m:grow m:val="on"/>
                          <m:ctrlPr>
                            <a:rPr lang="ru-RU" sz="2200" i="1">
                              <a:solidFill>
                                <a:srgbClr val="002060"/>
                              </a:solidFill>
                              <a:latin typeface="Cambria Math" panose="02040503050406030204" pitchFamily="18" charset="0"/>
                            </a:rPr>
                          </m:ctrlPr>
                        </m:naryPr>
                        <m:sub>
                          <m:r>
                            <a:rPr lang="ru-RU" sz="2200" i="1">
                              <a:solidFill>
                                <a:srgbClr val="002060"/>
                              </a:solidFill>
                              <a:latin typeface="Cambria Math" panose="02040503050406030204" pitchFamily="18" charset="0"/>
                            </a:rPr>
                            <m:t>𝑖</m:t>
                          </m:r>
                          <m:r>
                            <a:rPr lang="ru-RU" sz="2200" i="0">
                              <a:solidFill>
                                <a:srgbClr val="002060"/>
                              </a:solidFill>
                              <a:latin typeface="Cambria Math" panose="02040503050406030204" pitchFamily="18" charset="0"/>
                            </a:rPr>
                            <m:t>=1</m:t>
                          </m:r>
                        </m:sub>
                        <m:sup>
                          <m:r>
                            <a:rPr lang="ru-RU" sz="2200" i="1">
                              <a:solidFill>
                                <a:srgbClr val="002060"/>
                              </a:solidFill>
                              <a:latin typeface="Cambria Math" panose="02040503050406030204" pitchFamily="18" charset="0"/>
                            </a:rPr>
                            <m:t>𝑛</m:t>
                          </m:r>
                        </m:sup>
                        <m:e>
                          <m:sSub>
                            <m:sSubPr>
                              <m:ctrlPr>
                                <a:rPr lang="ru-RU" sz="2200" i="1">
                                  <a:solidFill>
                                    <a:srgbClr val="002060"/>
                                  </a:solidFill>
                                  <a:latin typeface="Cambria Math" panose="02040503050406030204" pitchFamily="18" charset="0"/>
                                </a:rPr>
                              </m:ctrlPr>
                            </m:sSubPr>
                            <m:e>
                              <m:r>
                                <a:rPr lang="ru-RU" sz="2200" i="1">
                                  <a:solidFill>
                                    <a:srgbClr val="002060"/>
                                  </a:solidFill>
                                  <a:latin typeface="Cambria Math" panose="02040503050406030204" pitchFamily="18" charset="0"/>
                                </a:rPr>
                                <m:t>𝑝</m:t>
                              </m:r>
                            </m:e>
                            <m:sub>
                              <m:r>
                                <a:rPr lang="ru-RU" sz="2200" i="1">
                                  <a:solidFill>
                                    <a:srgbClr val="002060"/>
                                  </a:solidFill>
                                  <a:latin typeface="Cambria Math" panose="02040503050406030204" pitchFamily="18" charset="0"/>
                                </a:rPr>
                                <m:t>𝑖</m:t>
                              </m:r>
                            </m:sub>
                          </m:sSub>
                          <m:r>
                            <a:rPr lang="ru-RU" sz="2200" i="0">
                              <a:solidFill>
                                <a:srgbClr val="002060"/>
                              </a:solidFill>
                              <a:latin typeface="Cambria Math" panose="02040503050406030204" pitchFamily="18" charset="0"/>
                            </a:rPr>
                            <m:t>⋅</m:t>
                          </m:r>
                          <m:r>
                            <a:rPr lang="ru-RU" sz="2200" i="1">
                              <a:solidFill>
                                <a:srgbClr val="002060"/>
                              </a:solidFill>
                              <a:latin typeface="Cambria Math" panose="02040503050406030204" pitchFamily="18" charset="0"/>
                            </a:rPr>
                            <m:t>𝐼𝑅</m:t>
                          </m:r>
                          <m:sSub>
                            <m:sSubPr>
                              <m:ctrlPr>
                                <a:rPr lang="ru-RU" sz="2200" i="1">
                                  <a:solidFill>
                                    <a:srgbClr val="002060"/>
                                  </a:solidFill>
                                  <a:latin typeface="Cambria Math" panose="02040503050406030204" pitchFamily="18" charset="0"/>
                                </a:rPr>
                              </m:ctrlPr>
                            </m:sSubPr>
                            <m:e>
                              <m:r>
                                <a:rPr lang="ru-RU" sz="2200" i="1">
                                  <a:solidFill>
                                    <a:srgbClr val="002060"/>
                                  </a:solidFill>
                                  <a:latin typeface="Cambria Math" panose="02040503050406030204" pitchFamily="18" charset="0"/>
                                </a:rPr>
                                <m:t>𝑅</m:t>
                              </m:r>
                            </m:e>
                            <m:sub>
                              <m:r>
                                <a:rPr lang="ru-RU" sz="2200" i="1">
                                  <a:solidFill>
                                    <a:srgbClr val="002060"/>
                                  </a:solidFill>
                                  <a:latin typeface="Cambria Math" panose="02040503050406030204" pitchFamily="18" charset="0"/>
                                </a:rPr>
                                <m:t>𝑖</m:t>
                              </m:r>
                            </m:sub>
                          </m:sSub>
                        </m:e>
                      </m:nary>
                    </m:oMath>
                  </m:oMathPara>
                </a14:m>
                <a:endParaRPr lang="ru-RU" sz="2200"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6" name="Прямоугольник 5">
                <a:extLst>
                  <a:ext uri="{FF2B5EF4-FFF2-40B4-BE49-F238E27FC236}">
                    <a16:creationId xmlns:a16="http://schemas.microsoft.com/office/drawing/2014/main" id="{7B9C01CE-3AF0-4685-91AB-E4868F878D4F}"/>
                  </a:ext>
                </a:extLst>
              </p:cNvPr>
              <p:cNvSpPr>
                <a:spLocks noRot="1" noChangeAspect="1" noMove="1" noResize="1" noEditPoints="1" noAdjustHandles="1" noChangeArrowheads="1" noChangeShapeType="1" noTextEdit="1"/>
              </p:cNvSpPr>
              <p:nvPr/>
            </p:nvSpPr>
            <p:spPr>
              <a:xfrm>
                <a:off x="4693585" y="3429000"/>
                <a:ext cx="2592056" cy="1016497"/>
              </a:xfrm>
              <a:prstGeom prst="rect">
                <a:avLst/>
              </a:prstGeom>
              <a:blipFill>
                <a:blip r:embed="rId2"/>
                <a:stretch>
                  <a:fillRect/>
                </a:stretch>
              </a:blipFill>
            </p:spPr>
            <p:txBody>
              <a:bodyPr/>
              <a:lstStyle/>
              <a:p>
                <a:r>
                  <a:rPr lang="ru-RU">
                    <a:noFill/>
                  </a:rPr>
                  <a:t> </a:t>
                </a:r>
              </a:p>
            </p:txBody>
          </p:sp>
        </mc:Fallback>
      </mc:AlternateContent>
      <p:sp>
        <p:nvSpPr>
          <p:cNvPr id="7" name="Прямоугольник 6">
            <a:extLst>
              <a:ext uri="{FF2B5EF4-FFF2-40B4-BE49-F238E27FC236}">
                <a16:creationId xmlns:a16="http://schemas.microsoft.com/office/drawing/2014/main" id="{1E10EE08-B292-4159-8523-B23981D9FEA9}"/>
              </a:ext>
            </a:extLst>
          </p:cNvPr>
          <p:cNvSpPr/>
          <p:nvPr/>
        </p:nvSpPr>
        <p:spPr>
          <a:xfrm>
            <a:off x="621322" y="4198038"/>
            <a:ext cx="11196605" cy="2689198"/>
          </a:xfrm>
          <a:prstGeom prst="rect">
            <a:avLst/>
          </a:prstGeom>
        </p:spPr>
        <p:txBody>
          <a:bodyPr wrap="square">
            <a:spAutoFit/>
          </a:bodyPr>
          <a:lstStyle/>
          <a:p>
            <a:pPr algn="just">
              <a:lnSpc>
                <a:spcPct val="130000"/>
              </a:lnSpc>
              <a:spcAft>
                <a:spcPts val="0"/>
              </a:spcAft>
            </a:pPr>
            <a:r>
              <a:rPr lang="ru-RU" sz="2200" b="1" dirty="0">
                <a:solidFill>
                  <a:srgbClr val="002060"/>
                </a:solidFill>
                <a:latin typeface="Times New Roman" panose="02020603050405020304" pitchFamily="18" charset="0"/>
                <a:cs typeface="Times New Roman" panose="02020603050405020304" pitchFamily="18" charset="0"/>
              </a:rPr>
              <a:t>где </a:t>
            </a:r>
            <a:r>
              <a:rPr lang="en-US" sz="2200" b="1" dirty="0" err="1">
                <a:solidFill>
                  <a:srgbClr val="002060"/>
                </a:solidFill>
                <a:latin typeface="Times New Roman" panose="02020603050405020304" pitchFamily="18" charset="0"/>
                <a:cs typeface="Times New Roman" panose="02020603050405020304" pitchFamily="18" charset="0"/>
              </a:rPr>
              <a:t>IRRi</a:t>
            </a:r>
            <a:r>
              <a:rPr lang="ru-RU" sz="2200" b="1" dirty="0">
                <a:solidFill>
                  <a:srgbClr val="002060"/>
                </a:solidFill>
                <a:latin typeface="Times New Roman" panose="02020603050405020304" pitchFamily="18" charset="0"/>
                <a:cs typeface="Times New Roman" panose="02020603050405020304" pitchFamily="18" charset="0"/>
              </a:rPr>
              <a:t> – </a:t>
            </a:r>
            <a:r>
              <a:rPr lang="en-US" sz="2200" b="1" dirty="0" err="1">
                <a:solidFill>
                  <a:srgbClr val="002060"/>
                </a:solidFill>
                <a:latin typeface="Times New Roman" panose="02020603050405020304" pitchFamily="18" charset="0"/>
                <a:cs typeface="Times New Roman" panose="02020603050405020304" pitchFamily="18" charset="0"/>
              </a:rPr>
              <a:t>i</a:t>
            </a:r>
            <a:r>
              <a:rPr lang="ru-RU" sz="2200" b="1" dirty="0">
                <a:solidFill>
                  <a:srgbClr val="002060"/>
                </a:solidFill>
                <a:latin typeface="Times New Roman" panose="02020603050405020304" pitchFamily="18" charset="0"/>
                <a:cs typeface="Times New Roman" panose="02020603050405020304" pitchFamily="18" charset="0"/>
              </a:rPr>
              <a:t>-й возможный исход; </a:t>
            </a:r>
          </a:p>
          <a:p>
            <a:pPr algn="just">
              <a:lnSpc>
                <a:spcPct val="130000"/>
              </a:lnSpc>
              <a:spcAft>
                <a:spcPts val="0"/>
              </a:spcAft>
            </a:pPr>
            <a:r>
              <a:rPr lang="en-US" sz="2200" b="1" dirty="0">
                <a:solidFill>
                  <a:srgbClr val="002060"/>
                </a:solidFill>
                <a:latin typeface="Times New Roman" panose="02020603050405020304" pitchFamily="18" charset="0"/>
                <a:cs typeface="Times New Roman" panose="02020603050405020304" pitchFamily="18" charset="0"/>
              </a:rPr>
              <a:t>pi</a:t>
            </a:r>
            <a:r>
              <a:rPr lang="ru-RU" sz="2200" b="1" dirty="0">
                <a:solidFill>
                  <a:srgbClr val="002060"/>
                </a:solidFill>
                <a:latin typeface="Times New Roman" panose="02020603050405020304" pitchFamily="18" charset="0"/>
                <a:cs typeface="Times New Roman" panose="02020603050405020304" pitchFamily="18" charset="0"/>
              </a:rPr>
              <a:t> – вероятность появления </a:t>
            </a:r>
            <a:r>
              <a:rPr lang="en-US" sz="2200" b="1" dirty="0" err="1">
                <a:solidFill>
                  <a:srgbClr val="002060"/>
                </a:solidFill>
                <a:latin typeface="Times New Roman" panose="02020603050405020304" pitchFamily="18" charset="0"/>
                <a:cs typeface="Times New Roman" panose="02020603050405020304" pitchFamily="18" charset="0"/>
              </a:rPr>
              <a:t>i</a:t>
            </a:r>
            <a:r>
              <a:rPr lang="ru-RU" sz="2200" b="1" dirty="0">
                <a:solidFill>
                  <a:srgbClr val="002060"/>
                </a:solidFill>
                <a:latin typeface="Times New Roman" panose="02020603050405020304" pitchFamily="18" charset="0"/>
                <a:cs typeface="Times New Roman" panose="02020603050405020304" pitchFamily="18" charset="0"/>
              </a:rPr>
              <a:t>-го исхода; </a:t>
            </a:r>
          </a:p>
          <a:p>
            <a:pPr algn="just">
              <a:lnSpc>
                <a:spcPct val="130000"/>
              </a:lnSpc>
              <a:spcAft>
                <a:spcPts val="0"/>
              </a:spcAft>
            </a:pPr>
            <a:r>
              <a:rPr lang="ru-RU" sz="2200" b="1" dirty="0">
                <a:solidFill>
                  <a:srgbClr val="002060"/>
                </a:solidFill>
                <a:latin typeface="Times New Roman" panose="02020603050405020304" pitchFamily="18" charset="0"/>
                <a:cs typeface="Times New Roman" panose="02020603050405020304" pitchFamily="18" charset="0"/>
              </a:rPr>
              <a:t>п – число возможных исходов.</a:t>
            </a:r>
          </a:p>
          <a:p>
            <a:pPr algn="just">
              <a:lnSpc>
                <a:spcPct val="130000"/>
              </a:lnSpc>
              <a:spcAft>
                <a:spcPts val="0"/>
              </a:spcAft>
            </a:pPr>
            <a:r>
              <a:rPr lang="ru-RU" sz="2200" b="1" dirty="0">
                <a:solidFill>
                  <a:srgbClr val="002060"/>
                </a:solidFill>
                <a:latin typeface="Times New Roman" panose="02020603050405020304" pitchFamily="18" charset="0"/>
                <a:cs typeface="Times New Roman" panose="02020603050405020304" pitchFamily="18" charset="0"/>
              </a:rPr>
              <a:t>Таким образом, использование ожидаемого значения в качестве критерия риска обусловлено стремлением мак­симизировать ожидаемую прибыль или минимизировать ожидаемые затраты.</a:t>
            </a:r>
          </a:p>
        </p:txBody>
      </p:sp>
    </p:spTree>
    <p:extLst>
      <p:ext uri="{BB962C8B-B14F-4D97-AF65-F5344CB8AC3E}">
        <p14:creationId xmlns:p14="http://schemas.microsoft.com/office/powerpoint/2010/main" val="2094868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6119945"/>
          </a:xfrm>
          <a:prstGeom prst="rect">
            <a:avLst/>
          </a:prstGeom>
        </p:spPr>
        <p:txBody>
          <a:bodyPr wrap="square">
            <a:spAutoFit/>
          </a:bodyPr>
          <a:lstStyle/>
          <a:p>
            <a:pPr marL="158115" indent="450215" algn="just">
              <a:lnSpc>
                <a:spcPct val="150000"/>
              </a:lnSpc>
              <a:spcAft>
                <a:spcPts val="0"/>
              </a:spcAft>
            </a:pPr>
            <a:r>
              <a:rPr lang="ru-RU" sz="2400" b="1" dirty="0">
                <a:solidFill>
                  <a:srgbClr val="FF0000"/>
                </a:solidFill>
                <a:latin typeface="Times New Roman" panose="02020603050405020304" pitchFamily="18" charset="0"/>
                <a:cs typeface="Times New Roman" panose="02020603050405020304" pitchFamily="18" charset="0"/>
              </a:rPr>
              <a:t>Распределения вероятностей и доверительные интервалы. </a:t>
            </a:r>
          </a:p>
          <a:p>
            <a:pPr marL="158115" indent="450215" algn="just">
              <a:lnSpc>
                <a:spcPct val="150000"/>
              </a:lnSpc>
              <a:spcAft>
                <a:spcPts val="0"/>
              </a:spcAft>
            </a:pPr>
            <a:r>
              <a:rPr lang="ru-RU" sz="2400" b="1" dirty="0">
                <a:solidFill>
                  <a:srgbClr val="002060"/>
                </a:solidFill>
                <a:latin typeface="Times New Roman" panose="02020603050405020304" pitchFamily="18" charset="0"/>
                <a:cs typeface="Times New Roman" panose="02020603050405020304" pitchFamily="18" charset="0"/>
              </a:rPr>
              <a:t>Большая часть данных, применяемых в финансовом анализе, характеризуется нормальным, или логарифмически нормальным распределение. Свойства нормального распределения точно обусловливают связь между величинами интервала, в котором с установленной доверительной вероятностью осуществятся исходы событий по получению определенной доходности, и средним квадратическим отклонением. Поэтому, можно утверждать: 68,3% всех исходов лежит в пределах одного среднего квадратического отклонения ожидаемого значения, 99,5% − в пределах двух средних квадратических отклонений и 99,73% − в пределах трех средних квадратических отклонений. </a:t>
            </a:r>
          </a:p>
        </p:txBody>
      </p:sp>
    </p:spTree>
    <p:extLst>
      <p:ext uri="{BB962C8B-B14F-4D97-AF65-F5344CB8AC3E}">
        <p14:creationId xmlns:p14="http://schemas.microsoft.com/office/powerpoint/2010/main" val="1765214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0F998E7-158A-47C3-9056-1E23CB651216}"/>
              </a:ext>
            </a:extLst>
          </p:cNvPr>
          <p:cNvSpPr/>
          <p:nvPr/>
        </p:nvSpPr>
        <p:spPr>
          <a:xfrm>
            <a:off x="886265" y="379827"/>
            <a:ext cx="10944664" cy="661207"/>
          </a:xfrm>
          <a:prstGeom prst="rect">
            <a:avLst/>
          </a:prstGeom>
        </p:spPr>
        <p:txBody>
          <a:bodyPr wrap="square">
            <a:spAutoFit/>
          </a:bodyPr>
          <a:lstStyle/>
          <a:p>
            <a:pPr lvl="0" algn="just">
              <a:lnSpc>
                <a:spcPct val="150000"/>
              </a:lnSpc>
              <a:spcAft>
                <a:spcPts val="0"/>
              </a:spcAft>
            </a:pPr>
            <a:r>
              <a:rPr lang="ru-RU" sz="2800" b="1" dirty="0">
                <a:solidFill>
                  <a:srgbClr val="FF0000"/>
                </a:solidFill>
                <a:latin typeface="Times New Roman" panose="02020603050405020304" pitchFamily="18" charset="0"/>
                <a:cs typeface="Times New Roman" panose="02020603050405020304" pitchFamily="18" charset="0"/>
              </a:rPr>
              <a:t>Доверительные интервалы нормального распределения</a:t>
            </a:r>
            <a:endParaRPr lang="ru-RU" sz="24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2" name="Таблица 1">
                <a:extLst>
                  <a:ext uri="{FF2B5EF4-FFF2-40B4-BE49-F238E27FC236}">
                    <a16:creationId xmlns:a16="http://schemas.microsoft.com/office/drawing/2014/main" id="{A7729133-6BDA-4368-A27E-FA4005913BDA}"/>
                  </a:ext>
                </a:extLst>
              </p:cNvPr>
              <p:cNvGraphicFramePr>
                <a:graphicFrameLocks noGrp="1"/>
              </p:cNvGraphicFramePr>
              <p:nvPr>
                <p:extLst>
                  <p:ext uri="{D42A27DB-BD31-4B8C-83A1-F6EECF244321}">
                    <p14:modId xmlns:p14="http://schemas.microsoft.com/office/powerpoint/2010/main" val="3125191722"/>
                  </p:ext>
                </p:extLst>
              </p:nvPr>
            </p:nvGraphicFramePr>
            <p:xfrm>
              <a:off x="604715" y="1509036"/>
              <a:ext cx="11043332" cy="2767542"/>
            </p:xfrm>
            <a:graphic>
              <a:graphicData uri="http://schemas.openxmlformats.org/drawingml/2006/table">
                <a:tbl>
                  <a:tblPr firstRow="1" firstCol="1" lastRow="1" lastCol="1" bandRow="1" bandCol="1">
                    <a:tableStyleId>{5C22544A-7EE6-4342-B048-85BDC9FD1C3A}</a:tableStyleId>
                  </a:tblPr>
                  <a:tblGrid>
                    <a:gridCol w="2559399">
                      <a:extLst>
                        <a:ext uri="{9D8B030D-6E8A-4147-A177-3AD203B41FA5}">
                          <a16:colId xmlns:a16="http://schemas.microsoft.com/office/drawing/2014/main" val="159498029"/>
                        </a:ext>
                      </a:extLst>
                    </a:gridCol>
                    <a:gridCol w="1001246">
                      <a:extLst>
                        <a:ext uri="{9D8B030D-6E8A-4147-A177-3AD203B41FA5}">
                          <a16:colId xmlns:a16="http://schemas.microsoft.com/office/drawing/2014/main" val="2496927087"/>
                        </a:ext>
                      </a:extLst>
                    </a:gridCol>
                    <a:gridCol w="1119737">
                      <a:extLst>
                        <a:ext uri="{9D8B030D-6E8A-4147-A177-3AD203B41FA5}">
                          <a16:colId xmlns:a16="http://schemas.microsoft.com/office/drawing/2014/main" val="553413289"/>
                        </a:ext>
                      </a:extLst>
                    </a:gridCol>
                    <a:gridCol w="1119737">
                      <a:extLst>
                        <a:ext uri="{9D8B030D-6E8A-4147-A177-3AD203B41FA5}">
                          <a16:colId xmlns:a16="http://schemas.microsoft.com/office/drawing/2014/main" val="1689665413"/>
                        </a:ext>
                      </a:extLst>
                    </a:gridCol>
                    <a:gridCol w="1119737">
                      <a:extLst>
                        <a:ext uri="{9D8B030D-6E8A-4147-A177-3AD203B41FA5}">
                          <a16:colId xmlns:a16="http://schemas.microsoft.com/office/drawing/2014/main" val="115579732"/>
                        </a:ext>
                      </a:extLst>
                    </a:gridCol>
                    <a:gridCol w="1119737">
                      <a:extLst>
                        <a:ext uri="{9D8B030D-6E8A-4147-A177-3AD203B41FA5}">
                          <a16:colId xmlns:a16="http://schemas.microsoft.com/office/drawing/2014/main" val="2283681090"/>
                        </a:ext>
                      </a:extLst>
                    </a:gridCol>
                    <a:gridCol w="1119737">
                      <a:extLst>
                        <a:ext uri="{9D8B030D-6E8A-4147-A177-3AD203B41FA5}">
                          <a16:colId xmlns:a16="http://schemas.microsoft.com/office/drawing/2014/main" val="217356559"/>
                        </a:ext>
                      </a:extLst>
                    </a:gridCol>
                    <a:gridCol w="881571">
                      <a:extLst>
                        <a:ext uri="{9D8B030D-6E8A-4147-A177-3AD203B41FA5}">
                          <a16:colId xmlns:a16="http://schemas.microsoft.com/office/drawing/2014/main" val="4022596385"/>
                        </a:ext>
                      </a:extLst>
                    </a:gridCol>
                    <a:gridCol w="1002431">
                      <a:extLst>
                        <a:ext uri="{9D8B030D-6E8A-4147-A177-3AD203B41FA5}">
                          <a16:colId xmlns:a16="http://schemas.microsoft.com/office/drawing/2014/main" val="2314682240"/>
                        </a:ext>
                      </a:extLst>
                    </a:gridCol>
                  </a:tblGrid>
                  <a:tr h="1383771">
                    <a:tc>
                      <a:txBody>
                        <a:bodyPr/>
                        <a:lstStyle/>
                        <a:p>
                          <a:pPr marL="158115" indent="0" algn="just">
                            <a:lnSpc>
                              <a:spcPct val="150000"/>
                            </a:lnSpc>
                            <a:spcAft>
                              <a:spcPts val="0"/>
                            </a:spcAft>
                          </a:pPr>
                          <a:r>
                            <a:rPr lang="ru-RU" sz="2200" dirty="0">
                              <a:effectLst/>
                              <a:latin typeface="Times New Roman" panose="02020603050405020304" pitchFamily="18" charset="0"/>
                              <a:cs typeface="Times New Roman" panose="02020603050405020304" pitchFamily="18" charset="0"/>
                            </a:rPr>
                            <a:t>Вероятность, %</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60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70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80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90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95</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97</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99</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99,73</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6505578"/>
                      </a:ext>
                    </a:extLst>
                  </a:tr>
                  <a:tr h="1383771">
                    <a:tc>
                      <a:txBody>
                        <a:bodyPr/>
                        <a:lstStyle/>
                        <a:p>
                          <a:pPr marL="158115" indent="0" algn="just">
                            <a:lnSpc>
                              <a:spcPct val="150000"/>
                            </a:lnSpc>
                            <a:spcAft>
                              <a:spcPts val="0"/>
                            </a:spcAft>
                          </a:pPr>
                          <a:r>
                            <a:rPr lang="ru-RU" sz="2200">
                              <a:effectLst/>
                              <a:latin typeface="Times New Roman" panose="02020603050405020304" pitchFamily="18" charset="0"/>
                              <a:cs typeface="Times New Roman" panose="02020603050405020304" pitchFamily="18" charset="0"/>
                            </a:rPr>
                            <a:t>Интервал, </a:t>
                          </a:r>
                          <a14:m>
                            <m:oMath xmlns:m="http://schemas.openxmlformats.org/officeDocument/2006/math">
                              <m:r>
                                <a:rPr lang="ru-RU" sz="2200" u="sng">
                                  <a:effectLst/>
                                  <a:latin typeface="Cambria Math" panose="02040503050406030204" pitchFamily="18" charset="0"/>
                                </a:rPr>
                                <m:t>+</m:t>
                              </m:r>
                            </m:oMath>
                          </a14:m>
                          <a:r>
                            <a:rPr lang="ru-RU" sz="2200">
                              <a:effectLst/>
                              <a:latin typeface="Times New Roman" panose="02020603050405020304" pitchFamily="18" charset="0"/>
                              <a:cs typeface="Times New Roman" panose="02020603050405020304" pitchFamily="18" charset="0"/>
                            </a:rPr>
                            <a:t>σ</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0,84</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1,03</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1,29</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1,65</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1,96</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2,18</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2,58</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3,0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26770592"/>
                      </a:ext>
                    </a:extLst>
                  </a:tr>
                </a:tbl>
              </a:graphicData>
            </a:graphic>
          </p:graphicFrame>
        </mc:Choice>
        <mc:Fallback xmlns="">
          <p:graphicFrame>
            <p:nvGraphicFramePr>
              <p:cNvPr id="2" name="Таблица 1">
                <a:extLst>
                  <a:ext uri="{FF2B5EF4-FFF2-40B4-BE49-F238E27FC236}">
                    <a16:creationId xmlns:a16="http://schemas.microsoft.com/office/drawing/2014/main" id="{A7729133-6BDA-4368-A27E-FA4005913BDA}"/>
                  </a:ext>
                </a:extLst>
              </p:cNvPr>
              <p:cNvGraphicFramePr>
                <a:graphicFrameLocks noGrp="1"/>
              </p:cNvGraphicFramePr>
              <p:nvPr>
                <p:extLst>
                  <p:ext uri="{D42A27DB-BD31-4B8C-83A1-F6EECF244321}">
                    <p14:modId xmlns:p14="http://schemas.microsoft.com/office/powerpoint/2010/main" val="3125191722"/>
                  </p:ext>
                </p:extLst>
              </p:nvPr>
            </p:nvGraphicFramePr>
            <p:xfrm>
              <a:off x="604715" y="1509036"/>
              <a:ext cx="11043332" cy="2767542"/>
            </p:xfrm>
            <a:graphic>
              <a:graphicData uri="http://schemas.openxmlformats.org/drawingml/2006/table">
                <a:tbl>
                  <a:tblPr firstRow="1" firstCol="1" lastRow="1" lastCol="1" bandRow="1" bandCol="1">
                    <a:tableStyleId>{5C22544A-7EE6-4342-B048-85BDC9FD1C3A}</a:tableStyleId>
                  </a:tblPr>
                  <a:tblGrid>
                    <a:gridCol w="2559399">
                      <a:extLst>
                        <a:ext uri="{9D8B030D-6E8A-4147-A177-3AD203B41FA5}">
                          <a16:colId xmlns:a16="http://schemas.microsoft.com/office/drawing/2014/main" val="159498029"/>
                        </a:ext>
                      </a:extLst>
                    </a:gridCol>
                    <a:gridCol w="1001246">
                      <a:extLst>
                        <a:ext uri="{9D8B030D-6E8A-4147-A177-3AD203B41FA5}">
                          <a16:colId xmlns:a16="http://schemas.microsoft.com/office/drawing/2014/main" val="2496927087"/>
                        </a:ext>
                      </a:extLst>
                    </a:gridCol>
                    <a:gridCol w="1119737">
                      <a:extLst>
                        <a:ext uri="{9D8B030D-6E8A-4147-A177-3AD203B41FA5}">
                          <a16:colId xmlns:a16="http://schemas.microsoft.com/office/drawing/2014/main" val="553413289"/>
                        </a:ext>
                      </a:extLst>
                    </a:gridCol>
                    <a:gridCol w="1119737">
                      <a:extLst>
                        <a:ext uri="{9D8B030D-6E8A-4147-A177-3AD203B41FA5}">
                          <a16:colId xmlns:a16="http://schemas.microsoft.com/office/drawing/2014/main" val="1689665413"/>
                        </a:ext>
                      </a:extLst>
                    </a:gridCol>
                    <a:gridCol w="1119737">
                      <a:extLst>
                        <a:ext uri="{9D8B030D-6E8A-4147-A177-3AD203B41FA5}">
                          <a16:colId xmlns:a16="http://schemas.microsoft.com/office/drawing/2014/main" val="115579732"/>
                        </a:ext>
                      </a:extLst>
                    </a:gridCol>
                    <a:gridCol w="1119737">
                      <a:extLst>
                        <a:ext uri="{9D8B030D-6E8A-4147-A177-3AD203B41FA5}">
                          <a16:colId xmlns:a16="http://schemas.microsoft.com/office/drawing/2014/main" val="2283681090"/>
                        </a:ext>
                      </a:extLst>
                    </a:gridCol>
                    <a:gridCol w="1119737">
                      <a:extLst>
                        <a:ext uri="{9D8B030D-6E8A-4147-A177-3AD203B41FA5}">
                          <a16:colId xmlns:a16="http://schemas.microsoft.com/office/drawing/2014/main" val="217356559"/>
                        </a:ext>
                      </a:extLst>
                    </a:gridCol>
                    <a:gridCol w="881571">
                      <a:extLst>
                        <a:ext uri="{9D8B030D-6E8A-4147-A177-3AD203B41FA5}">
                          <a16:colId xmlns:a16="http://schemas.microsoft.com/office/drawing/2014/main" val="4022596385"/>
                        </a:ext>
                      </a:extLst>
                    </a:gridCol>
                    <a:gridCol w="1002431">
                      <a:extLst>
                        <a:ext uri="{9D8B030D-6E8A-4147-A177-3AD203B41FA5}">
                          <a16:colId xmlns:a16="http://schemas.microsoft.com/office/drawing/2014/main" val="2314682240"/>
                        </a:ext>
                      </a:extLst>
                    </a:gridCol>
                  </a:tblGrid>
                  <a:tr h="1383771">
                    <a:tc>
                      <a:txBody>
                        <a:bodyPr/>
                        <a:lstStyle/>
                        <a:p>
                          <a:pPr marL="158115" indent="0" algn="just">
                            <a:lnSpc>
                              <a:spcPct val="150000"/>
                            </a:lnSpc>
                            <a:spcAft>
                              <a:spcPts val="0"/>
                            </a:spcAft>
                          </a:pPr>
                          <a:r>
                            <a:rPr lang="ru-RU" sz="2200" dirty="0">
                              <a:effectLst/>
                              <a:latin typeface="Times New Roman" panose="02020603050405020304" pitchFamily="18" charset="0"/>
                              <a:cs typeface="Times New Roman" panose="02020603050405020304" pitchFamily="18" charset="0"/>
                            </a:rPr>
                            <a:t>Вероятность, %</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60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70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80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90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95</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97</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99</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99,73</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6505578"/>
                      </a:ext>
                    </a:extLst>
                  </a:tr>
                  <a:tr h="1383771">
                    <a:tc>
                      <a:txBody>
                        <a:bodyPr/>
                        <a:lstStyle/>
                        <a:p>
                          <a:endParaRPr lang="ru-RU"/>
                        </a:p>
                      </a:txBody>
                      <a:tcPr marL="68580" marR="68580" marT="0" marB="0">
                        <a:blipFill>
                          <a:blip r:embed="rId2"/>
                          <a:stretch>
                            <a:fillRect l="-238" t="-100881" r="-332381" b="-881"/>
                          </a:stretch>
                        </a:blipFill>
                      </a:tcPr>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0,84</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a:effectLst/>
                              <a:latin typeface="Times New Roman" panose="02020603050405020304" pitchFamily="18" charset="0"/>
                              <a:cs typeface="Times New Roman" panose="02020603050405020304" pitchFamily="18" charset="0"/>
                            </a:rPr>
                            <a:t>1,03</a:t>
                          </a:r>
                          <a:endParaRPr lang="ru-RU"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1,29</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1,65</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1,96</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2,18</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2,58</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158115" indent="0" algn="ctr">
                            <a:lnSpc>
                              <a:spcPct val="150000"/>
                            </a:lnSpc>
                            <a:spcAft>
                              <a:spcPts val="0"/>
                            </a:spcAft>
                          </a:pPr>
                          <a:r>
                            <a:rPr lang="ru-RU" sz="2200" dirty="0">
                              <a:effectLst/>
                              <a:latin typeface="Times New Roman" panose="02020603050405020304" pitchFamily="18" charset="0"/>
                              <a:cs typeface="Times New Roman" panose="02020603050405020304" pitchFamily="18" charset="0"/>
                            </a:rPr>
                            <a:t>3,0</a:t>
                          </a:r>
                          <a:endParaRPr lang="ru-RU"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26770592"/>
                      </a:ext>
                    </a:extLst>
                  </a:tr>
                </a:tbl>
              </a:graphicData>
            </a:graphic>
          </p:graphicFrame>
        </mc:Fallback>
      </mc:AlternateContent>
      <p:sp>
        <p:nvSpPr>
          <p:cNvPr id="3" name="Прямоугольник 2">
            <a:extLst>
              <a:ext uri="{FF2B5EF4-FFF2-40B4-BE49-F238E27FC236}">
                <a16:creationId xmlns:a16="http://schemas.microsoft.com/office/drawing/2014/main" id="{823D2CFE-BECC-4687-96AD-66206B5C60D5}"/>
              </a:ext>
            </a:extLst>
          </p:cNvPr>
          <p:cNvSpPr/>
          <p:nvPr/>
        </p:nvSpPr>
        <p:spPr>
          <a:xfrm>
            <a:off x="740897" y="4471801"/>
            <a:ext cx="11272911" cy="1889620"/>
          </a:xfrm>
          <a:prstGeom prst="rect">
            <a:avLst/>
          </a:prstGeom>
        </p:spPr>
        <p:txBody>
          <a:bodyPr wrap="square">
            <a:spAutoFit/>
          </a:bodyPr>
          <a:lstStyle/>
          <a:p>
            <a:pPr algn="just">
              <a:lnSpc>
                <a:spcPct val="150000"/>
              </a:lnSpc>
            </a:pPr>
            <a:r>
              <a:rPr lang="ru-RU" sz="2000" dirty="0">
                <a:solidFill>
                  <a:srgbClr val="002060"/>
                </a:solidFill>
                <a:latin typeface="Times New Roman" panose="02020603050405020304" pitchFamily="18" charset="0"/>
                <a:ea typeface="Times New Roman" panose="02020603050405020304" pitchFamily="18" charset="0"/>
              </a:rPr>
              <a:t>Не всегда можно считать, что данные, применяемые в финансовом анализе, имеют нормальное распределение. Однако, исходя их того, что теоремы Чебышева при любом распределении не менее 98% всех исходов лежит в пределах трех средних квадратических отклонений от ожидаемого значения.</a:t>
            </a:r>
            <a:endParaRPr lang="ru-RU" sz="2000" dirty="0">
              <a:solidFill>
                <a:srgbClr val="002060"/>
              </a:solidFill>
            </a:endParaRPr>
          </a:p>
        </p:txBody>
      </p:sp>
    </p:spTree>
    <p:extLst>
      <p:ext uri="{BB962C8B-B14F-4D97-AF65-F5344CB8AC3E}">
        <p14:creationId xmlns:p14="http://schemas.microsoft.com/office/powerpoint/2010/main" val="2814549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a:extLst>
              <a:ext uri="{FF2B5EF4-FFF2-40B4-BE49-F238E27FC236}">
                <a16:creationId xmlns:a16="http://schemas.microsoft.com/office/drawing/2014/main" id="{78056F08-B738-491A-AD7D-6D1A8616877F}"/>
              </a:ext>
            </a:extLst>
          </p:cNvPr>
          <p:cNvSpPr txBox="1">
            <a:spLocks/>
          </p:cNvSpPr>
          <p:nvPr/>
        </p:nvSpPr>
        <p:spPr>
          <a:xfrm>
            <a:off x="745588" y="608147"/>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srgbClr val="C00000"/>
                </a:solidFill>
                <a:latin typeface="Times New Roman" panose="02020603050405020304" pitchFamily="18" charset="0"/>
                <a:cs typeface="Times New Roman" panose="02020603050405020304" pitchFamily="18" charset="0"/>
              </a:rPr>
              <a:t>3.</a:t>
            </a:r>
            <a:r>
              <a:rPr lang="ru-RU" sz="3600" dirty="0">
                <a:solidFill>
                  <a:srgbClr val="C00000"/>
                </a:solidFill>
                <a:latin typeface="Times New Roman" panose="02020603050405020304" pitchFamily="18" charset="0"/>
                <a:cs typeface="Times New Roman" panose="02020603050405020304" pitchFamily="18" charset="0"/>
              </a:rPr>
              <a:t> Доходность и волатильность</a:t>
            </a:r>
          </a:p>
        </p:txBody>
      </p:sp>
      <mc:AlternateContent xmlns:mc="http://schemas.openxmlformats.org/markup-compatibility/2006">
        <mc:Choice xmlns:a14="http://schemas.microsoft.com/office/drawing/2010/main" Requires="a14">
          <p:sp>
            <p:nvSpPr>
              <p:cNvPr id="8" name="Прямоугольник 7">
                <a:extLst>
                  <a:ext uri="{FF2B5EF4-FFF2-40B4-BE49-F238E27FC236}">
                    <a16:creationId xmlns:a16="http://schemas.microsoft.com/office/drawing/2014/main" id="{36A1FEFB-3469-4527-8B13-BCEA1B235F3C}"/>
                  </a:ext>
                </a:extLst>
              </p:cNvPr>
              <p:cNvSpPr/>
              <p:nvPr/>
            </p:nvSpPr>
            <p:spPr>
              <a:xfrm>
                <a:off x="647115" y="1357746"/>
                <a:ext cx="11113476" cy="5447966"/>
              </a:xfrm>
              <a:prstGeom prst="rect">
                <a:avLst/>
              </a:prstGeom>
            </p:spPr>
            <p:txBody>
              <a:bodyPr wrap="square">
                <a:spAutoFit/>
              </a:bodyPr>
              <a:lstStyle/>
              <a:p>
                <a:pPr algn="just"/>
                <a:r>
                  <a:rPr lang="en-US" sz="2000" b="1" dirty="0">
                    <a:solidFill>
                      <a:srgbClr val="002060"/>
                    </a:solidFill>
                    <a:latin typeface="Times New Roman" panose="02020603050405020304" pitchFamily="18" charset="0"/>
                    <a:cs typeface="Times New Roman" panose="02020603050405020304" pitchFamily="18" charset="0"/>
                  </a:rPr>
                  <a:t>	</a:t>
                </a:r>
                <a:r>
                  <a:rPr lang="ru-RU" sz="2000" b="1" dirty="0">
                    <a:solidFill>
                      <a:srgbClr val="002060"/>
                    </a:solidFill>
                    <a:latin typeface="Times New Roman" panose="02020603050405020304" pitchFamily="18" charset="0"/>
                    <a:cs typeface="Times New Roman" panose="02020603050405020304" pitchFamily="18" charset="0"/>
                  </a:rPr>
                  <a:t>Для измерения риска применяется дисперсия, т.е. определяется разброс возможных исходов. Для определения риска как случайную  переменную применяют доходность (</a:t>
                </a:r>
                <a:r>
                  <a:rPr lang="en-US" sz="2000" b="1" i="1" dirty="0">
                    <a:solidFill>
                      <a:srgbClr val="002060"/>
                    </a:solidFill>
                    <a:latin typeface="Times New Roman" panose="02020603050405020304" pitchFamily="18" charset="0"/>
                    <a:cs typeface="Times New Roman" panose="02020603050405020304" pitchFamily="18" charset="0"/>
                  </a:rPr>
                  <a:t>return</a:t>
                </a:r>
                <a:r>
                  <a:rPr lang="ru-RU" sz="2000" b="1" dirty="0">
                    <a:solidFill>
                      <a:srgbClr val="002060"/>
                    </a:solidFill>
                    <a:latin typeface="Times New Roman" panose="02020603050405020304" pitchFamily="18" charset="0"/>
                    <a:cs typeface="Times New Roman" panose="02020603050405020304" pitchFamily="18" charset="0"/>
                  </a:rPr>
                  <a:t>) финансового актива. </a:t>
                </a:r>
                <a:endParaRPr lang="en-US" sz="2000" b="1" dirty="0">
                  <a:solidFill>
                    <a:srgbClr val="002060"/>
                  </a:solidFill>
                  <a:latin typeface="Times New Roman" panose="02020603050405020304" pitchFamily="18" charset="0"/>
                  <a:cs typeface="Times New Roman" panose="02020603050405020304" pitchFamily="18" charset="0"/>
                </a:endParaRPr>
              </a:p>
              <a:p>
                <a:pPr algn="just"/>
                <a:r>
                  <a:rPr lang="en-US" sz="2000" b="1" dirty="0">
                    <a:solidFill>
                      <a:srgbClr val="002060"/>
                    </a:solidFill>
                    <a:latin typeface="Times New Roman" panose="02020603050405020304" pitchFamily="18" charset="0"/>
                    <a:cs typeface="Times New Roman" panose="02020603050405020304" pitchFamily="18" charset="0"/>
                  </a:rPr>
                  <a:t>	</a:t>
                </a:r>
                <a:r>
                  <a:rPr lang="ru-RU" sz="2000" b="1" dirty="0">
                    <a:solidFill>
                      <a:srgbClr val="002060"/>
                    </a:solidFill>
                    <a:latin typeface="Times New Roman" panose="02020603050405020304" pitchFamily="18" charset="0"/>
                    <a:cs typeface="Times New Roman" panose="02020603050405020304" pitchFamily="18" charset="0"/>
                  </a:rPr>
                  <a:t>Арифметическая, или дискретная доходность </a:t>
                </a:r>
                <a:r>
                  <a:rPr lang="en-US" sz="2000" b="1" i="1" dirty="0">
                    <a:solidFill>
                      <a:srgbClr val="002060"/>
                    </a:solidFill>
                    <a:latin typeface="Times New Roman" panose="02020603050405020304" pitchFamily="18" charset="0"/>
                    <a:cs typeface="Times New Roman" panose="02020603050405020304" pitchFamily="18" charset="0"/>
                  </a:rPr>
                  <a:t>r</a:t>
                </a:r>
                <a:r>
                  <a:rPr lang="ru-RU" sz="2000" b="1" dirty="0">
                    <a:solidFill>
                      <a:srgbClr val="002060"/>
                    </a:solidFill>
                    <a:latin typeface="Times New Roman" panose="02020603050405020304" pitchFamily="18" charset="0"/>
                    <a:cs typeface="Times New Roman" panose="02020603050405020304" pitchFamily="18" charset="0"/>
                  </a:rPr>
                  <a:t> определяется как прирост стоимости актива </a:t>
                </a:r>
                <a:r>
                  <a:rPr lang="ru-RU" sz="2000" b="1" i="1" dirty="0">
                    <a:solidFill>
                      <a:srgbClr val="002060"/>
                    </a:solidFill>
                    <a:latin typeface="Times New Roman" panose="02020603050405020304" pitchFamily="18" charset="0"/>
                    <a:cs typeface="Times New Roman" panose="02020603050405020304" pitchFamily="18" charset="0"/>
                  </a:rPr>
                  <a:t>Р</a:t>
                </a:r>
                <a:r>
                  <a:rPr lang="ru-RU" sz="2000" b="1" dirty="0">
                    <a:solidFill>
                      <a:srgbClr val="002060"/>
                    </a:solidFill>
                    <a:latin typeface="Times New Roman" panose="02020603050405020304" pitchFamily="18" charset="0"/>
                    <a:cs typeface="Times New Roman" panose="02020603050405020304" pitchFamily="18" charset="0"/>
                  </a:rPr>
                  <a:t> плюс такие промежуточные выплаты, как, например, дивиденды или купонные платежи </a:t>
                </a:r>
                <a:r>
                  <a:rPr lang="en-US" sz="2000" b="1" i="1" dirty="0">
                    <a:solidFill>
                      <a:srgbClr val="002060"/>
                    </a:solidFill>
                    <a:latin typeface="Times New Roman" panose="02020603050405020304" pitchFamily="18" charset="0"/>
                    <a:cs typeface="Times New Roman" panose="02020603050405020304" pitchFamily="18" charset="0"/>
                  </a:rPr>
                  <a:t>D</a:t>
                </a:r>
                <a:r>
                  <a:rPr lang="ru-RU" sz="2000" b="1" dirty="0">
                    <a:solidFill>
                      <a:srgbClr val="002060"/>
                    </a:solidFill>
                    <a:latin typeface="Times New Roman" panose="02020603050405020304" pitchFamily="18" charset="0"/>
                    <a:cs typeface="Times New Roman" panose="02020603050405020304" pitchFamily="18" charset="0"/>
                  </a:rPr>
                  <a:t>, при этом промежуточные выплаты реинвестируются только в конце периода:</a:t>
                </a:r>
              </a:p>
              <a:p>
                <a:r>
                  <a:rPr lang="ru-RU" sz="2000" b="1" dirty="0">
                    <a:solidFill>
                      <a:srgbClr val="002060"/>
                    </a:solidFill>
                    <a:latin typeface="Times New Roman" panose="02020603050405020304" pitchFamily="18" charset="0"/>
                    <a:cs typeface="Times New Roman" panose="02020603050405020304" pitchFamily="18" charset="0"/>
                  </a:rPr>
                  <a:t> </a:t>
                </a:r>
              </a:p>
              <a:p>
                <a14:m>
                  <m:oMathPara xmlns:m="http://schemas.openxmlformats.org/officeDocument/2006/math">
                    <m:oMathParaPr>
                      <m:jc m:val="centerGroup"/>
                    </m:oMathParaPr>
                    <m:oMath xmlns:m="http://schemas.openxmlformats.org/officeDocument/2006/math">
                      <m:sSub>
                        <m:sSubPr>
                          <m:ctrlPr>
                            <a:rPr lang="ru-RU" sz="2000" b="1">
                              <a:solidFill>
                                <a:srgbClr val="002060"/>
                              </a:solidFill>
                            </a:rPr>
                          </m:ctrlPr>
                        </m:sSubPr>
                        <m:e>
                          <m:r>
                            <a:rPr lang="en-US" sz="2000" b="1">
                              <a:solidFill>
                                <a:srgbClr val="002060"/>
                              </a:solidFill>
                            </a:rPr>
                            <m:t>𝑟</m:t>
                          </m:r>
                        </m:e>
                        <m:sub>
                          <m:r>
                            <a:rPr lang="en-US" sz="2000" b="1">
                              <a:solidFill>
                                <a:srgbClr val="002060"/>
                              </a:solidFill>
                            </a:rPr>
                            <m:t>𝑖</m:t>
                          </m:r>
                        </m:sub>
                      </m:sSub>
                      <m:r>
                        <a:rPr lang="ru-RU" sz="2000" b="1">
                          <a:solidFill>
                            <a:srgbClr val="002060"/>
                          </a:solidFill>
                        </a:rPr>
                        <m:t>= </m:t>
                      </m:r>
                      <m:f>
                        <m:fPr>
                          <m:ctrlPr>
                            <a:rPr lang="ru-RU" sz="2000" b="1">
                              <a:solidFill>
                                <a:srgbClr val="002060"/>
                              </a:solidFill>
                            </a:rPr>
                          </m:ctrlPr>
                        </m:fPr>
                        <m:num>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sub>
                          </m:sSub>
                          <m:r>
                            <a:rPr lang="ru-RU" sz="2000" b="1">
                              <a:solidFill>
                                <a:srgbClr val="002060"/>
                              </a:solidFill>
                            </a:rPr>
                            <m:t>+ </m:t>
                          </m:r>
                          <m:sSub>
                            <m:sSubPr>
                              <m:ctrlPr>
                                <a:rPr lang="ru-RU" sz="2000" b="1">
                                  <a:solidFill>
                                    <a:srgbClr val="002060"/>
                                  </a:solidFill>
                                </a:rPr>
                              </m:ctrlPr>
                            </m:sSubPr>
                            <m:e>
                              <m:r>
                                <a:rPr lang="en-US" sz="2000" b="1">
                                  <a:solidFill>
                                    <a:srgbClr val="002060"/>
                                  </a:solidFill>
                                </a:rPr>
                                <m:t>𝐷</m:t>
                              </m:r>
                            </m:e>
                            <m:sub>
                              <m:r>
                                <a:rPr lang="en-US" sz="2000" b="1">
                                  <a:solidFill>
                                    <a:srgbClr val="002060"/>
                                  </a:solidFill>
                                </a:rPr>
                                <m:t>𝑖</m:t>
                              </m:r>
                            </m:sub>
                          </m:sSub>
                          <m:r>
                            <a:rPr lang="ru-RU" sz="2000" b="1">
                              <a:solidFill>
                                <a:srgbClr val="002060"/>
                              </a:solidFill>
                            </a:rPr>
                            <m:t>− </m:t>
                          </m:r>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r>
                                <a:rPr lang="ru-RU" sz="2000" b="1">
                                  <a:solidFill>
                                    <a:srgbClr val="002060"/>
                                  </a:solidFill>
                                </a:rPr>
                                <m:t>−1</m:t>
                              </m:r>
                            </m:sub>
                          </m:sSub>
                        </m:num>
                        <m:den>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r>
                                <a:rPr lang="ru-RU" sz="2000" b="1">
                                  <a:solidFill>
                                    <a:srgbClr val="002060"/>
                                  </a:solidFill>
                                </a:rPr>
                                <m:t>−1</m:t>
                              </m:r>
                            </m:sub>
                          </m:sSub>
                        </m:den>
                      </m:f>
                    </m:oMath>
                  </m:oMathPara>
                </a14:m>
                <a:endParaRPr lang="ru-RU" sz="2000" b="1" dirty="0">
                  <a:solidFill>
                    <a:srgbClr val="002060"/>
                  </a:solidFill>
                  <a:latin typeface="Times New Roman" panose="02020603050405020304" pitchFamily="18" charset="0"/>
                  <a:cs typeface="Times New Roman" panose="02020603050405020304" pitchFamily="18" charset="0"/>
                </a:endParaRPr>
              </a:p>
              <a:p>
                <a:r>
                  <a:rPr lang="ru-RU" sz="2000" b="1" dirty="0">
                    <a:solidFill>
                      <a:srgbClr val="002060"/>
                    </a:solidFill>
                    <a:latin typeface="Times New Roman" panose="02020603050405020304" pitchFamily="18" charset="0"/>
                    <a:cs typeface="Times New Roman" panose="02020603050405020304" pitchFamily="18" charset="0"/>
                  </a:rPr>
                  <a:t> </a:t>
                </a:r>
              </a:p>
              <a:p>
                <a:pPr algn="just"/>
                <a:r>
                  <a:rPr lang="en-US" sz="2000" b="1" dirty="0">
                    <a:solidFill>
                      <a:srgbClr val="002060"/>
                    </a:solidFill>
                    <a:latin typeface="Times New Roman" panose="02020603050405020304" pitchFamily="18" charset="0"/>
                    <a:cs typeface="Times New Roman" panose="02020603050405020304" pitchFamily="18" charset="0"/>
                  </a:rPr>
                  <a:t>	</a:t>
                </a:r>
                <a:r>
                  <a:rPr lang="ru-RU" sz="2000" b="1" dirty="0">
                    <a:solidFill>
                      <a:srgbClr val="002060"/>
                    </a:solidFill>
                    <a:latin typeface="Times New Roman" panose="02020603050405020304" pitchFamily="18" charset="0"/>
                    <a:cs typeface="Times New Roman" panose="02020603050405020304" pitchFamily="18" charset="0"/>
                  </a:rPr>
                  <a:t>В долгосрочном прогнозе часто используют геометрическую, или непрерывно наращенную доходности </a:t>
                </a:r>
                <a:r>
                  <a:rPr lang="ru-RU" sz="2000" b="1" i="1" dirty="0">
                    <a:solidFill>
                      <a:srgbClr val="002060"/>
                    </a:solidFill>
                    <a:latin typeface="Times New Roman" panose="02020603050405020304" pitchFamily="18" charset="0"/>
                    <a:cs typeface="Times New Roman" panose="02020603050405020304" pitchFamily="18" charset="0"/>
                  </a:rPr>
                  <a:t>х</a:t>
                </a:r>
                <a:r>
                  <a:rPr lang="ru-RU" sz="2000" b="1" dirty="0">
                    <a:solidFill>
                      <a:srgbClr val="002060"/>
                    </a:solidFill>
                    <a:latin typeface="Times New Roman" panose="02020603050405020304" pitchFamily="18" charset="0"/>
                    <a:cs typeface="Times New Roman" panose="02020603050405020304" pitchFamily="18" charset="0"/>
                  </a:rPr>
                  <a:t>, которая определяется как натуральный логарифм отношения стоимостей (цен) с учетом промежуточных выплат:</a:t>
                </a:r>
              </a:p>
              <a:p>
                <a:r>
                  <a:rPr lang="ru-RU" sz="2000" b="1" dirty="0">
                    <a:solidFill>
                      <a:srgbClr val="002060"/>
                    </a:solidFill>
                    <a:latin typeface="Times New Roman" panose="02020603050405020304" pitchFamily="18" charset="0"/>
                    <a:cs typeface="Times New Roman" panose="02020603050405020304" pitchFamily="18" charset="0"/>
                  </a:rPr>
                  <a:t> </a:t>
                </a:r>
              </a:p>
              <a:p>
                <a14:m>
                  <m:oMathPara xmlns:m="http://schemas.openxmlformats.org/officeDocument/2006/math">
                    <m:oMathParaPr>
                      <m:jc m:val="centerGroup"/>
                    </m:oMathParaPr>
                    <m:oMath xmlns:m="http://schemas.openxmlformats.org/officeDocument/2006/math">
                      <m:sSub>
                        <m:sSubPr>
                          <m:ctrlPr>
                            <a:rPr lang="ru-RU" sz="2000" b="1">
                              <a:solidFill>
                                <a:srgbClr val="002060"/>
                              </a:solidFill>
                            </a:rPr>
                          </m:ctrlPr>
                        </m:sSubPr>
                        <m:e>
                          <m:r>
                            <a:rPr lang="en-US" sz="2000" b="1">
                              <a:solidFill>
                                <a:srgbClr val="002060"/>
                              </a:solidFill>
                            </a:rPr>
                            <m:t>𝑥</m:t>
                          </m:r>
                        </m:e>
                        <m:sub>
                          <m:r>
                            <a:rPr lang="ru-RU" sz="2000" b="1">
                              <a:solidFill>
                                <a:srgbClr val="002060"/>
                              </a:solidFill>
                            </a:rPr>
                            <m:t>𝑖</m:t>
                          </m:r>
                        </m:sub>
                      </m:sSub>
                      <m:r>
                        <a:rPr lang="ru-RU" sz="2000" b="1">
                          <a:solidFill>
                            <a:srgbClr val="002060"/>
                          </a:solidFill>
                        </a:rPr>
                        <m:t>=</m:t>
                      </m:r>
                      <m:func>
                        <m:funcPr>
                          <m:ctrlPr>
                            <a:rPr lang="ru-RU" sz="2000" b="1">
                              <a:solidFill>
                                <a:srgbClr val="002060"/>
                              </a:solidFill>
                            </a:rPr>
                          </m:ctrlPr>
                        </m:funcPr>
                        <m:fName>
                          <m:r>
                            <m:rPr>
                              <m:sty m:val="p"/>
                            </m:rPr>
                            <a:rPr lang="ru-RU" sz="2000" b="1">
                              <a:solidFill>
                                <a:srgbClr val="002060"/>
                              </a:solidFill>
                            </a:rPr>
                            <m:t>ln</m:t>
                          </m:r>
                        </m:fName>
                        <m:e>
                          <m:f>
                            <m:fPr>
                              <m:ctrlPr>
                                <a:rPr lang="ru-RU" sz="2000" b="1">
                                  <a:solidFill>
                                    <a:srgbClr val="002060"/>
                                  </a:solidFill>
                                </a:rPr>
                              </m:ctrlPr>
                            </m:fPr>
                            <m:num>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sub>
                              </m:sSub>
                              <m:r>
                                <a:rPr lang="ru-RU" sz="2000" b="1">
                                  <a:solidFill>
                                    <a:srgbClr val="002060"/>
                                  </a:solidFill>
                                </a:rPr>
                                <m:t>+ </m:t>
                              </m:r>
                              <m:sSub>
                                <m:sSubPr>
                                  <m:ctrlPr>
                                    <a:rPr lang="ru-RU" sz="2000" b="1">
                                      <a:solidFill>
                                        <a:srgbClr val="002060"/>
                                      </a:solidFill>
                                    </a:rPr>
                                  </m:ctrlPr>
                                </m:sSubPr>
                                <m:e>
                                  <m:r>
                                    <a:rPr lang="en-US" sz="2000" b="1">
                                      <a:solidFill>
                                        <a:srgbClr val="002060"/>
                                      </a:solidFill>
                                    </a:rPr>
                                    <m:t>𝐷</m:t>
                                  </m:r>
                                </m:e>
                                <m:sub>
                                  <m:r>
                                    <a:rPr lang="en-US" sz="2000" b="1">
                                      <a:solidFill>
                                        <a:srgbClr val="002060"/>
                                      </a:solidFill>
                                    </a:rPr>
                                    <m:t>𝑖</m:t>
                                  </m:r>
                                </m:sub>
                              </m:sSub>
                            </m:num>
                            <m:den>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r>
                                    <a:rPr lang="ru-RU" sz="2000" b="1">
                                      <a:solidFill>
                                        <a:srgbClr val="002060"/>
                                      </a:solidFill>
                                    </a:rPr>
                                    <m:t>−1</m:t>
                                  </m:r>
                                </m:sub>
                              </m:sSub>
                            </m:den>
                          </m:f>
                        </m:e>
                      </m:func>
                    </m:oMath>
                  </m:oMathPara>
                </a14:m>
                <a:endParaRPr lang="ru-RU" sz="20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endParaRPr lang="ru-RU" sz="20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8" name="Прямоугольник 7">
                <a:extLst>
                  <a:ext uri="{FF2B5EF4-FFF2-40B4-BE49-F238E27FC236}">
                    <a16:creationId xmlns:a16="http://schemas.microsoft.com/office/drawing/2014/main" id="{36A1FEFB-3469-4527-8B13-BCEA1B235F3C}"/>
                  </a:ext>
                </a:extLst>
              </p:cNvPr>
              <p:cNvSpPr>
                <a:spLocks noRot="1" noChangeAspect="1" noMove="1" noResize="1" noEditPoints="1" noAdjustHandles="1" noChangeArrowheads="1" noChangeShapeType="1" noTextEdit="1"/>
              </p:cNvSpPr>
              <p:nvPr/>
            </p:nvSpPr>
            <p:spPr>
              <a:xfrm>
                <a:off x="647115" y="1357746"/>
                <a:ext cx="11113476" cy="5447966"/>
              </a:xfrm>
              <a:prstGeom prst="rect">
                <a:avLst/>
              </a:prstGeom>
              <a:blipFill>
                <a:blip r:embed="rId2"/>
                <a:stretch>
                  <a:fillRect l="-549" t="-672" r="-603"/>
                </a:stretch>
              </a:blipFill>
            </p:spPr>
            <p:txBody>
              <a:bodyPr/>
              <a:lstStyle/>
              <a:p>
                <a:r>
                  <a:rPr lang="ru-RU">
                    <a:noFill/>
                  </a:rPr>
                  <a:t> </a:t>
                </a:r>
              </a:p>
            </p:txBody>
          </p:sp>
        </mc:Fallback>
      </mc:AlternateContent>
    </p:spTree>
    <p:extLst>
      <p:ext uri="{BB962C8B-B14F-4D97-AF65-F5344CB8AC3E}">
        <p14:creationId xmlns:p14="http://schemas.microsoft.com/office/powerpoint/2010/main" val="3806170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58689A08-47E9-4175-9B9E-AE083D91430F}"/>
              </a:ext>
            </a:extLst>
          </p:cNvPr>
          <p:cNvSpPr/>
          <p:nvPr/>
        </p:nvSpPr>
        <p:spPr>
          <a:xfrm>
            <a:off x="754965" y="474345"/>
            <a:ext cx="10161563" cy="5115311"/>
          </a:xfrm>
          <a:prstGeom prst="rect">
            <a:avLst/>
          </a:prstGeom>
        </p:spPr>
        <p:txBody>
          <a:bodyPr wrap="square">
            <a:spAutoFit/>
          </a:bodyPr>
          <a:lstStyle/>
          <a:p>
            <a:pPr marL="158115" indent="450215"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Преимущества использования геометрической доходности следующие. </a:t>
            </a:r>
          </a:p>
          <a:p>
            <a:pPr marL="158115" indent="450215"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Во-первых, геометрическая доходность может быть экономически более содержательной, чем арифметическая. Если геометрическая доходность распределена нормально, это распределение не приведет к тому, чтобы цена была отрицательной, так как левый хвост распределения логарифмов отношения цен стремится к – ∞ при отношении цен, стремящемся к нулю, т. е. при текущей цене, стремящейся к нулю. Напротив, в левом хвосте нормально распределенной арифметической доходности величина стремится к – ∞ при отрицательной величине текущей цены, что экономически бессмысленно. В этой связи рассмотрение нормального распределения арифметической доходности допускает некоторые аберрации в поведении цен. </a:t>
            </a:r>
          </a:p>
        </p:txBody>
      </p:sp>
    </p:spTree>
    <p:extLst>
      <p:ext uri="{BB962C8B-B14F-4D97-AF65-F5344CB8AC3E}">
        <p14:creationId xmlns:p14="http://schemas.microsoft.com/office/powerpoint/2010/main" val="312367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F47C34AB-5816-4ECF-9CAF-726055893E39}"/>
              </a:ext>
            </a:extLst>
          </p:cNvPr>
          <p:cNvGrpSpPr>
            <a:grpSpLocks/>
          </p:cNvGrpSpPr>
          <p:nvPr/>
        </p:nvGrpSpPr>
        <p:grpSpPr bwMode="auto">
          <a:xfrm>
            <a:off x="3308350" y="1929448"/>
            <a:ext cx="5575300" cy="4062412"/>
            <a:chOff x="3825" y="6485"/>
            <a:chExt cx="4389" cy="3654"/>
          </a:xfrm>
        </p:grpSpPr>
        <p:sp>
          <p:nvSpPr>
            <p:cNvPr id="5" name="Text Box 3">
              <a:extLst>
                <a:ext uri="{FF2B5EF4-FFF2-40B4-BE49-F238E27FC236}">
                  <a16:creationId xmlns:a16="http://schemas.microsoft.com/office/drawing/2014/main" id="{9627588E-C10F-4B54-B845-BCAAAA720C0D}"/>
                </a:ext>
              </a:extLst>
            </p:cNvPr>
            <p:cNvSpPr txBox="1">
              <a:spLocks noChangeArrowheads="1"/>
            </p:cNvSpPr>
            <p:nvPr/>
          </p:nvSpPr>
          <p:spPr bwMode="auto">
            <a:xfrm>
              <a:off x="6207" y="9227"/>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sym typeface="Symbol" panose="05050102010706020507" pitchFamily="18" charset="2"/>
                </a:rPr>
                <a:t></a:t>
              </a:r>
              <a:endParaRPr lang="ru-RU" altLang="ru-RU" sz="2400">
                <a:solidFill>
                  <a:srgbClr val="002060"/>
                </a:solidFill>
                <a:latin typeface="Times New Roman" panose="02020603050405020304" pitchFamily="18" charset="0"/>
              </a:endParaRPr>
            </a:p>
          </p:txBody>
        </p:sp>
        <p:sp>
          <p:nvSpPr>
            <p:cNvPr id="6" name="Text Box 4">
              <a:extLst>
                <a:ext uri="{FF2B5EF4-FFF2-40B4-BE49-F238E27FC236}">
                  <a16:creationId xmlns:a16="http://schemas.microsoft.com/office/drawing/2014/main" id="{D082AD3A-68E0-4B3F-84CB-518F737D501A}"/>
                </a:ext>
              </a:extLst>
            </p:cNvPr>
            <p:cNvSpPr txBox="1">
              <a:spLocks noChangeArrowheads="1"/>
            </p:cNvSpPr>
            <p:nvPr/>
          </p:nvSpPr>
          <p:spPr bwMode="auto">
            <a:xfrm>
              <a:off x="5751" y="9797"/>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а</a:t>
              </a:r>
              <a:endParaRPr lang="ru-RU" altLang="ru-RU" sz="2400">
                <a:solidFill>
                  <a:srgbClr val="002060"/>
                </a:solidFill>
                <a:latin typeface="Times New Roman" panose="02020603050405020304" pitchFamily="18" charset="0"/>
              </a:endParaRPr>
            </a:p>
          </p:txBody>
        </p:sp>
        <p:sp>
          <p:nvSpPr>
            <p:cNvPr id="7" name="Text Box 5">
              <a:extLst>
                <a:ext uri="{FF2B5EF4-FFF2-40B4-BE49-F238E27FC236}">
                  <a16:creationId xmlns:a16="http://schemas.microsoft.com/office/drawing/2014/main" id="{8AB1BE8D-5616-4199-8735-FABBA24D7908}"/>
                </a:ext>
              </a:extLst>
            </p:cNvPr>
            <p:cNvSpPr txBox="1">
              <a:spLocks noChangeArrowheads="1"/>
            </p:cNvSpPr>
            <p:nvPr/>
          </p:nvSpPr>
          <p:spPr bwMode="auto">
            <a:xfrm>
              <a:off x="7815" y="9506"/>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x</a:t>
              </a:r>
              <a:endParaRPr lang="ru-RU" altLang="ru-RU" sz="2400">
                <a:solidFill>
                  <a:srgbClr val="002060"/>
                </a:solidFill>
                <a:latin typeface="Times New Roman" panose="02020603050405020304" pitchFamily="18" charset="0"/>
              </a:endParaRPr>
            </a:p>
          </p:txBody>
        </p:sp>
        <p:sp>
          <p:nvSpPr>
            <p:cNvPr id="8" name="Text Box 6">
              <a:extLst>
                <a:ext uri="{FF2B5EF4-FFF2-40B4-BE49-F238E27FC236}">
                  <a16:creationId xmlns:a16="http://schemas.microsoft.com/office/drawing/2014/main" id="{BDDF058F-BB4B-45AA-A782-8A0E86F9470B}"/>
                </a:ext>
              </a:extLst>
            </p:cNvPr>
            <p:cNvSpPr txBox="1">
              <a:spLocks noChangeArrowheads="1"/>
            </p:cNvSpPr>
            <p:nvPr/>
          </p:nvSpPr>
          <p:spPr bwMode="auto">
            <a:xfrm>
              <a:off x="3825" y="6485"/>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f(x)</a:t>
              </a:r>
              <a:endParaRPr lang="ru-RU" altLang="ru-RU" sz="2400">
                <a:solidFill>
                  <a:srgbClr val="002060"/>
                </a:solidFill>
                <a:latin typeface="Times New Roman" panose="02020603050405020304" pitchFamily="18" charset="0"/>
              </a:endParaRPr>
            </a:p>
          </p:txBody>
        </p:sp>
        <p:sp>
          <p:nvSpPr>
            <p:cNvPr id="9" name="Line 7">
              <a:extLst>
                <a:ext uri="{FF2B5EF4-FFF2-40B4-BE49-F238E27FC236}">
                  <a16:creationId xmlns:a16="http://schemas.microsoft.com/office/drawing/2014/main" id="{E0F66E28-560C-4D7B-BB86-989C66CBB6AC}"/>
                </a:ext>
              </a:extLst>
            </p:cNvPr>
            <p:cNvSpPr>
              <a:spLocks noChangeShapeType="1"/>
            </p:cNvSpPr>
            <p:nvPr/>
          </p:nvSpPr>
          <p:spPr bwMode="auto">
            <a:xfrm>
              <a:off x="3996" y="6770"/>
              <a:ext cx="0" cy="3021"/>
            </a:xfrm>
            <a:prstGeom prst="line">
              <a:avLst/>
            </a:prstGeom>
            <a:noFill/>
            <a:ln w="19050">
              <a:solidFill>
                <a:srgbClr val="002060"/>
              </a:solidFill>
              <a:round/>
              <a:headEnd type="stealth" w="sm" len="lg"/>
              <a:tailEnd/>
            </a:ln>
            <a:extLst>
              <a:ext uri="{909E8E84-426E-40DD-AFC4-6F175D3DCCD1}">
                <a14:hiddenFill xmlns:a14="http://schemas.microsoft.com/office/drawing/2010/main">
                  <a:noFill/>
                </a14:hiddenFill>
              </a:ext>
            </a:extLst>
          </p:spPr>
          <p:txBody>
            <a:bodyPr/>
            <a:lstStyle/>
            <a:p>
              <a:endParaRPr lang="ru-RU"/>
            </a:p>
          </p:txBody>
        </p:sp>
        <p:sp>
          <p:nvSpPr>
            <p:cNvPr id="10" name="Line 8">
              <a:extLst>
                <a:ext uri="{FF2B5EF4-FFF2-40B4-BE49-F238E27FC236}">
                  <a16:creationId xmlns:a16="http://schemas.microsoft.com/office/drawing/2014/main" id="{FCCACC04-A603-4E35-B101-55C12AB3CA4F}"/>
                </a:ext>
              </a:extLst>
            </p:cNvPr>
            <p:cNvSpPr>
              <a:spLocks noChangeShapeType="1"/>
            </p:cNvSpPr>
            <p:nvPr/>
          </p:nvSpPr>
          <p:spPr bwMode="auto">
            <a:xfrm>
              <a:off x="3996" y="9791"/>
              <a:ext cx="3933" cy="0"/>
            </a:xfrm>
            <a:prstGeom prst="line">
              <a:avLst/>
            </a:prstGeom>
            <a:noFill/>
            <a:ln w="19050">
              <a:solidFill>
                <a:srgbClr val="002060"/>
              </a:solidFill>
              <a:round/>
              <a:headEnd/>
              <a:tailEnd type="stealth" w="sm" len="lg"/>
            </a:ln>
            <a:extLst>
              <a:ext uri="{909E8E84-426E-40DD-AFC4-6F175D3DCCD1}">
                <a14:hiddenFill xmlns:a14="http://schemas.microsoft.com/office/drawing/2010/main">
                  <a:noFill/>
                </a14:hiddenFill>
              </a:ext>
            </a:extLst>
          </p:spPr>
          <p:txBody>
            <a:bodyPr/>
            <a:lstStyle/>
            <a:p>
              <a:endParaRPr lang="ru-RU"/>
            </a:p>
          </p:txBody>
        </p:sp>
        <p:sp>
          <p:nvSpPr>
            <p:cNvPr id="11" name="Freeform 9">
              <a:extLst>
                <a:ext uri="{FF2B5EF4-FFF2-40B4-BE49-F238E27FC236}">
                  <a16:creationId xmlns:a16="http://schemas.microsoft.com/office/drawing/2014/main" id="{9CC29AB2-B76B-4A3E-86AF-46A4CF60E29C}"/>
                </a:ext>
              </a:extLst>
            </p:cNvPr>
            <p:cNvSpPr>
              <a:spLocks/>
            </p:cNvSpPr>
            <p:nvPr/>
          </p:nvSpPr>
          <p:spPr bwMode="auto">
            <a:xfrm>
              <a:off x="4155" y="7517"/>
              <a:ext cx="3591" cy="2035"/>
            </a:xfrm>
            <a:custGeom>
              <a:avLst/>
              <a:gdLst>
                <a:gd name="T0" fmla="*/ 0 w 3591"/>
                <a:gd name="T1" fmla="*/ 2563 h 2654"/>
                <a:gd name="T2" fmla="*/ 408 w 3591"/>
                <a:gd name="T3" fmla="*/ 2296 h 2654"/>
                <a:gd name="T4" fmla="*/ 1202 w 3591"/>
                <a:gd name="T5" fmla="*/ 417 h 2654"/>
                <a:gd name="T6" fmla="*/ 1824 w 3591"/>
                <a:gd name="T7" fmla="*/ 2 h 2654"/>
                <a:gd name="T8" fmla="*/ 2388 w 3591"/>
                <a:gd name="T9" fmla="*/ 406 h 2654"/>
                <a:gd name="T10" fmla="*/ 3127 w 3591"/>
                <a:gd name="T11" fmla="*/ 2214 h 2654"/>
                <a:gd name="T12" fmla="*/ 3591 w 3591"/>
                <a:gd name="T13" fmla="*/ 2491 h 2654"/>
              </a:gdLst>
              <a:ahLst/>
              <a:cxnLst>
                <a:cxn ang="0">
                  <a:pos x="T0" y="T1"/>
                </a:cxn>
                <a:cxn ang="0">
                  <a:pos x="T2" y="T3"/>
                </a:cxn>
                <a:cxn ang="0">
                  <a:pos x="T4" y="T5"/>
                </a:cxn>
                <a:cxn ang="0">
                  <a:pos x="T6" y="T7"/>
                </a:cxn>
                <a:cxn ang="0">
                  <a:pos x="T8" y="T9"/>
                </a:cxn>
                <a:cxn ang="0">
                  <a:pos x="T10" y="T11"/>
                </a:cxn>
                <a:cxn ang="0">
                  <a:pos x="T12" y="T13"/>
                </a:cxn>
              </a:cxnLst>
              <a:rect l="0" t="0" r="r" b="b"/>
              <a:pathLst>
                <a:path w="3591" h="2654">
                  <a:moveTo>
                    <a:pt x="0" y="2563"/>
                  </a:moveTo>
                  <a:cubicBezTo>
                    <a:pt x="68" y="2518"/>
                    <a:pt x="208" y="2654"/>
                    <a:pt x="408" y="2296"/>
                  </a:cubicBezTo>
                  <a:cubicBezTo>
                    <a:pt x="608" y="1938"/>
                    <a:pt x="966" y="799"/>
                    <a:pt x="1202" y="417"/>
                  </a:cubicBezTo>
                  <a:cubicBezTo>
                    <a:pt x="1438" y="35"/>
                    <a:pt x="1626" y="4"/>
                    <a:pt x="1824" y="2"/>
                  </a:cubicBezTo>
                  <a:cubicBezTo>
                    <a:pt x="2022" y="0"/>
                    <a:pt x="2171" y="37"/>
                    <a:pt x="2388" y="406"/>
                  </a:cubicBezTo>
                  <a:cubicBezTo>
                    <a:pt x="2605" y="775"/>
                    <a:pt x="2927" y="1867"/>
                    <a:pt x="3127" y="2214"/>
                  </a:cubicBezTo>
                  <a:cubicBezTo>
                    <a:pt x="3327" y="2561"/>
                    <a:pt x="3495" y="2433"/>
                    <a:pt x="3591" y="2491"/>
                  </a:cubicBezTo>
                </a:path>
              </a:pathLst>
            </a:custGeom>
            <a:noFill/>
            <a:ln w="12700">
              <a:solidFill>
                <a:srgbClr val="00206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 name="Line 10">
              <a:extLst>
                <a:ext uri="{FF2B5EF4-FFF2-40B4-BE49-F238E27FC236}">
                  <a16:creationId xmlns:a16="http://schemas.microsoft.com/office/drawing/2014/main" id="{1874643C-ED8D-427F-9681-DC1DE21D977A}"/>
                </a:ext>
              </a:extLst>
            </p:cNvPr>
            <p:cNvSpPr>
              <a:spLocks noChangeShapeType="1"/>
            </p:cNvSpPr>
            <p:nvPr/>
          </p:nvSpPr>
          <p:spPr bwMode="auto">
            <a:xfrm>
              <a:off x="5979" y="7517"/>
              <a:ext cx="0" cy="2280"/>
            </a:xfrm>
            <a:prstGeom prst="line">
              <a:avLst/>
            </a:prstGeom>
            <a:noFill/>
            <a:ln w="12700">
              <a:solidFill>
                <a:srgbClr val="00206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13" name="Line 11">
              <a:extLst>
                <a:ext uri="{FF2B5EF4-FFF2-40B4-BE49-F238E27FC236}">
                  <a16:creationId xmlns:a16="http://schemas.microsoft.com/office/drawing/2014/main" id="{47E65416-7AFA-4FC6-936F-59760A621C47}"/>
                </a:ext>
              </a:extLst>
            </p:cNvPr>
            <p:cNvSpPr>
              <a:spLocks noChangeShapeType="1"/>
            </p:cNvSpPr>
            <p:nvPr/>
          </p:nvSpPr>
          <p:spPr bwMode="auto">
            <a:xfrm>
              <a:off x="5067" y="8315"/>
              <a:ext cx="0" cy="1482"/>
            </a:xfrm>
            <a:prstGeom prst="line">
              <a:avLst/>
            </a:prstGeom>
            <a:noFill/>
            <a:ln w="12700">
              <a:solidFill>
                <a:srgbClr val="00206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14" name="Line 12">
              <a:extLst>
                <a:ext uri="{FF2B5EF4-FFF2-40B4-BE49-F238E27FC236}">
                  <a16:creationId xmlns:a16="http://schemas.microsoft.com/office/drawing/2014/main" id="{58CD5DF2-4515-4D96-B09A-ED6C91D6D983}"/>
                </a:ext>
              </a:extLst>
            </p:cNvPr>
            <p:cNvSpPr>
              <a:spLocks noChangeShapeType="1"/>
            </p:cNvSpPr>
            <p:nvPr/>
          </p:nvSpPr>
          <p:spPr bwMode="auto">
            <a:xfrm>
              <a:off x="6822" y="8315"/>
              <a:ext cx="12" cy="1482"/>
            </a:xfrm>
            <a:prstGeom prst="line">
              <a:avLst/>
            </a:prstGeom>
            <a:noFill/>
            <a:ln w="12700">
              <a:solidFill>
                <a:srgbClr val="00206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15" name="AutoShape 13">
              <a:extLst>
                <a:ext uri="{FF2B5EF4-FFF2-40B4-BE49-F238E27FC236}">
                  <a16:creationId xmlns:a16="http://schemas.microsoft.com/office/drawing/2014/main" id="{DD8C6868-6189-4321-A36B-DCD89BB1B3CF}"/>
                </a:ext>
              </a:extLst>
            </p:cNvPr>
            <p:cNvSpPr>
              <a:spLocks/>
            </p:cNvSpPr>
            <p:nvPr/>
          </p:nvSpPr>
          <p:spPr bwMode="auto">
            <a:xfrm rot="16200000">
              <a:off x="6293" y="9255"/>
              <a:ext cx="228" cy="855"/>
            </a:xfrm>
            <a:prstGeom prst="rightBrace">
              <a:avLst>
                <a:gd name="adj1" fmla="val 31250"/>
                <a:gd name="adj2" fmla="val 50000"/>
              </a:avLst>
            </a:prstGeom>
            <a:noFill/>
            <a:ln w="12700">
              <a:solidFill>
                <a:srgbClr val="00206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solidFill>
                  <a:srgbClr val="002060"/>
                </a:solidFill>
              </a:endParaRPr>
            </a:p>
          </p:txBody>
        </p:sp>
      </p:grpSp>
      <p:sp>
        <p:nvSpPr>
          <p:cNvPr id="16" name="Rectangle 14">
            <a:extLst>
              <a:ext uri="{FF2B5EF4-FFF2-40B4-BE49-F238E27FC236}">
                <a16:creationId xmlns:a16="http://schemas.microsoft.com/office/drawing/2014/main" id="{51ED0895-7E0E-4F69-BD36-8723AEEB9F33}"/>
              </a:ext>
            </a:extLst>
          </p:cNvPr>
          <p:cNvSpPr>
            <a:spLocks noChangeArrowheads="1"/>
          </p:cNvSpPr>
          <p:nvPr/>
        </p:nvSpPr>
        <p:spPr bwMode="auto">
          <a:xfrm>
            <a:off x="3308350" y="355786"/>
            <a:ext cx="6214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ltLang="ru-RU" sz="2800" b="1" dirty="0">
                <a:solidFill>
                  <a:srgbClr val="FF0000"/>
                </a:solidFill>
                <a:latin typeface="Times New Roman" panose="02020603050405020304" pitchFamily="18" charset="0"/>
                <a:cs typeface="Times New Roman" panose="02020603050405020304" pitchFamily="18" charset="0"/>
              </a:rPr>
              <a:t>Кривая нормального распределения </a:t>
            </a:r>
          </a:p>
        </p:txBody>
      </p:sp>
    </p:spTree>
    <p:extLst>
      <p:ext uri="{BB962C8B-B14F-4D97-AF65-F5344CB8AC3E}">
        <p14:creationId xmlns:p14="http://schemas.microsoft.com/office/powerpoint/2010/main" val="255925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7" presetClass="entr" presetSubtype="0" fill="hold" grpId="0" nodeType="afterEffect">
                                  <p:stCondLst>
                                    <p:cond delay="0"/>
                                  </p:stCondLst>
                                  <p:iterate type="lt">
                                    <p:tmPct val="50000"/>
                                  </p:iterate>
                                  <p:childTnLst>
                                    <p:set>
                                      <p:cBhvr>
                                        <p:cTn id="11" dur="1" fill="hold">
                                          <p:stCondLst>
                                            <p:cond delay="0"/>
                                          </p:stCondLst>
                                        </p:cTn>
                                        <p:tgtEl>
                                          <p:spTgt spid="16"/>
                                        </p:tgtEl>
                                        <p:attrNameLst>
                                          <p:attrName>style.visibility</p:attrName>
                                        </p:attrNameLst>
                                      </p:cBhvr>
                                      <p:to>
                                        <p:strVal val="visible"/>
                                      </p:to>
                                    </p:set>
                                    <p:anim calcmode="discrete" valueType="clr">
                                      <p:cBhvr override="childStyle">
                                        <p:cTn id="12" dur="80"/>
                                        <p:tgtEl>
                                          <p:spTgt spid="1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6"/>
                                        </p:tgtEl>
                                        <p:attrNameLst>
                                          <p:attrName>fillcolor</p:attrName>
                                        </p:attrNameLst>
                                      </p:cBhvr>
                                      <p:tavLst>
                                        <p:tav tm="0">
                                          <p:val>
                                            <p:clrVal>
                                              <a:schemeClr val="accent2"/>
                                            </p:clrVal>
                                          </p:val>
                                        </p:tav>
                                        <p:tav tm="50000">
                                          <p:val>
                                            <p:clrVal>
                                              <a:schemeClr val="hlink"/>
                                            </p:clrVal>
                                          </p:val>
                                        </p:tav>
                                      </p:tavLst>
                                    </p:anim>
                                    <p:set>
                                      <p:cBhvr>
                                        <p:cTn id="14" dur="80"/>
                                        <p:tgtEl>
                                          <p:spTgt spid="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7AD6A79B-7AE1-4BE0-91B8-0FF97DEDC515}"/>
                  </a:ext>
                </a:extLst>
              </p:cNvPr>
              <p:cNvSpPr/>
              <p:nvPr/>
            </p:nvSpPr>
            <p:spPr>
              <a:xfrm>
                <a:off x="729175" y="512449"/>
                <a:ext cx="10733649" cy="6143220"/>
              </a:xfrm>
              <a:prstGeom prst="rect">
                <a:avLst/>
              </a:prstGeom>
            </p:spPr>
            <p:txBody>
              <a:bodyPr wrap="square">
                <a:spAutoFit/>
              </a:bodyPr>
              <a:lstStyle/>
              <a:p>
                <a:pPr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Второе преимущество геометрической доходности заключается в том, что она очень легко применяется для множества периодов. Например, геометрическая доходность может быть представлена как сумма двух одномесячных доходностей. Следует добавить, что очень часто разница между арифметической и геометрической доходностями мала. Предположим </a:t>
                </a:r>
              </a:p>
              <a:p>
                <a:pPr algn="ct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ru-RU" sz="2000" b="1">
                            <a:solidFill>
                              <a:srgbClr val="002060"/>
                            </a:solidFill>
                          </a:rPr>
                        </m:ctrlPr>
                      </m:sSubPr>
                      <m:e>
                        <m:r>
                          <a:rPr lang="en-US" sz="2000" b="1">
                            <a:solidFill>
                              <a:srgbClr val="002060"/>
                            </a:solidFill>
                          </a:rPr>
                          <m:t>𝑥</m:t>
                        </m:r>
                      </m:e>
                      <m:sub>
                        <m:r>
                          <a:rPr lang="ru-RU" sz="2000" b="1">
                            <a:solidFill>
                              <a:srgbClr val="002060"/>
                            </a:solidFill>
                          </a:rPr>
                          <m:t>𝑖</m:t>
                        </m:r>
                      </m:sub>
                    </m:sSub>
                    <m:r>
                      <a:rPr lang="ru-RU" sz="2000" b="1">
                        <a:solidFill>
                          <a:srgbClr val="002060"/>
                        </a:solidFill>
                      </a:rPr>
                      <m:t>= </m:t>
                    </m:r>
                    <m:func>
                      <m:funcPr>
                        <m:ctrlPr>
                          <a:rPr lang="ru-RU" sz="2000" b="1">
                            <a:solidFill>
                              <a:srgbClr val="002060"/>
                            </a:solidFill>
                          </a:rPr>
                        </m:ctrlPr>
                      </m:funcPr>
                      <m:fName>
                        <m:r>
                          <m:rPr>
                            <m:sty m:val="p"/>
                          </m:rPr>
                          <a:rPr lang="en-US" sz="2000" b="1">
                            <a:solidFill>
                              <a:srgbClr val="002060"/>
                            </a:solidFill>
                          </a:rPr>
                          <m:t>ln</m:t>
                        </m:r>
                      </m:fName>
                      <m:e>
                        <m:d>
                          <m:dPr>
                            <m:ctrlPr>
                              <a:rPr lang="ru-RU" sz="2000" b="1">
                                <a:solidFill>
                                  <a:srgbClr val="002060"/>
                                </a:solidFill>
                              </a:rPr>
                            </m:ctrlPr>
                          </m:dPr>
                          <m:e>
                            <m:f>
                              <m:fPr>
                                <m:ctrlPr>
                                  <a:rPr lang="ru-RU" sz="2000" b="1">
                                    <a:solidFill>
                                      <a:srgbClr val="002060"/>
                                    </a:solidFill>
                                  </a:rPr>
                                </m:ctrlPr>
                              </m:fPr>
                              <m:num>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sub>
                                </m:sSub>
                              </m:num>
                              <m:den>
                                <m:sSub>
                                  <m:sSubPr>
                                    <m:ctrlPr>
                                      <a:rPr lang="ru-RU" sz="2000" b="1">
                                        <a:solidFill>
                                          <a:srgbClr val="002060"/>
                                        </a:solidFill>
                                      </a:rPr>
                                    </m:ctrlPr>
                                  </m:sSubPr>
                                  <m:e>
                                    <m:r>
                                      <a:rPr lang="en-US" sz="2000" b="1">
                                        <a:solidFill>
                                          <a:srgbClr val="002060"/>
                                        </a:solidFill>
                                      </a:rPr>
                                      <m:t>𝑃</m:t>
                                    </m:r>
                                  </m:e>
                                  <m:sub>
                                    <m:r>
                                      <a:rPr lang="en-US" sz="2000" b="1">
                                        <a:solidFill>
                                          <a:srgbClr val="002060"/>
                                        </a:solidFill>
                                      </a:rPr>
                                      <m:t>𝑖</m:t>
                                    </m:r>
                                    <m:r>
                                      <a:rPr lang="ru-RU" sz="2000" b="1">
                                        <a:solidFill>
                                          <a:srgbClr val="002060"/>
                                        </a:solidFill>
                                      </a:rPr>
                                      <m:t>−1</m:t>
                                    </m:r>
                                  </m:sub>
                                </m:sSub>
                              </m:den>
                            </m:f>
                          </m:e>
                        </m:d>
                      </m:e>
                    </m:func>
                    <m:r>
                      <a:rPr lang="ru-RU" sz="2000" b="1">
                        <a:solidFill>
                          <a:srgbClr val="002060"/>
                        </a:solidFill>
                      </a:rPr>
                      <m:t>= </m:t>
                    </m:r>
                    <m:func>
                      <m:funcPr>
                        <m:ctrlPr>
                          <a:rPr lang="ru-RU" sz="2000" b="1">
                            <a:solidFill>
                              <a:srgbClr val="002060"/>
                            </a:solidFill>
                          </a:rPr>
                        </m:ctrlPr>
                      </m:funcPr>
                      <m:fName>
                        <m:r>
                          <m:rPr>
                            <m:sty m:val="p"/>
                          </m:rPr>
                          <a:rPr lang="en-US" sz="2000" b="1">
                            <a:solidFill>
                              <a:srgbClr val="002060"/>
                            </a:solidFill>
                          </a:rPr>
                          <m:t>ln</m:t>
                        </m:r>
                      </m:fName>
                      <m:e>
                        <m:d>
                          <m:dPr>
                            <m:ctrlPr>
                              <a:rPr lang="ru-RU" sz="2000" b="1">
                                <a:solidFill>
                                  <a:srgbClr val="002060"/>
                                </a:solidFill>
                              </a:rPr>
                            </m:ctrlPr>
                          </m:dPr>
                          <m:e>
                            <m:r>
                              <a:rPr lang="ru-RU" sz="2000" b="1">
                                <a:solidFill>
                                  <a:srgbClr val="002060"/>
                                </a:solidFill>
                              </a:rPr>
                              <m:t>1+ </m:t>
                            </m:r>
                            <m:sSub>
                              <m:sSubPr>
                                <m:ctrlPr>
                                  <a:rPr lang="ru-RU" sz="2000" b="1">
                                    <a:solidFill>
                                      <a:srgbClr val="002060"/>
                                    </a:solidFill>
                                  </a:rPr>
                                </m:ctrlPr>
                              </m:sSubPr>
                              <m:e>
                                <m:r>
                                  <a:rPr lang="en-US" sz="2000" b="1">
                                    <a:solidFill>
                                      <a:srgbClr val="002060"/>
                                    </a:solidFill>
                                  </a:rPr>
                                  <m:t>𝑟</m:t>
                                </m:r>
                              </m:e>
                              <m:sub>
                                <m:r>
                                  <a:rPr lang="en-US" sz="2000" b="1">
                                    <a:solidFill>
                                      <a:srgbClr val="002060"/>
                                    </a:solidFill>
                                  </a:rPr>
                                  <m:t>𝑖</m:t>
                                </m:r>
                              </m:sub>
                            </m:sSub>
                          </m:e>
                        </m:d>
                      </m:e>
                    </m:func>
                  </m:oMath>
                </a14:m>
                <a:r>
                  <a:rPr lang="ru-RU" sz="2000" b="1" dirty="0">
                    <a:solidFill>
                      <a:srgbClr val="002060"/>
                    </a:solidFill>
                    <a:latin typeface="Times New Roman" panose="02020603050405020304" pitchFamily="18" charset="0"/>
                    <a:cs typeface="Times New Roman" panose="02020603050405020304" pitchFamily="18" charset="0"/>
                  </a:rPr>
                  <a:t>.</a:t>
                </a:r>
              </a:p>
              <a:p>
                <a:pP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 </a:t>
                </a:r>
              </a:p>
              <a:p>
                <a:pP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Если </a:t>
                </a:r>
                <a:r>
                  <a:rPr lang="en-US" sz="2000" b="1" i="1" dirty="0" err="1">
                    <a:solidFill>
                      <a:srgbClr val="002060"/>
                    </a:solidFill>
                    <a:latin typeface="Times New Roman" panose="02020603050405020304" pitchFamily="18" charset="0"/>
                    <a:cs typeface="Times New Roman" panose="02020603050405020304" pitchFamily="18" charset="0"/>
                  </a:rPr>
                  <a:t>r</a:t>
                </a:r>
                <a:r>
                  <a:rPr lang="en-US" sz="1400" b="1" i="1" dirty="0" err="1">
                    <a:solidFill>
                      <a:srgbClr val="002060"/>
                    </a:solidFill>
                    <a:latin typeface="Times New Roman" panose="02020603050405020304" pitchFamily="18" charset="0"/>
                    <a:cs typeface="Times New Roman" panose="02020603050405020304" pitchFamily="18" charset="0"/>
                  </a:rPr>
                  <a:t>i</a:t>
                </a:r>
                <a:r>
                  <a:rPr lang="en-US" sz="2000" b="1" i="1" dirty="0">
                    <a:solidFill>
                      <a:srgbClr val="002060"/>
                    </a:solidFill>
                    <a:latin typeface="Times New Roman" panose="02020603050405020304" pitchFamily="18" charset="0"/>
                    <a:cs typeface="Times New Roman" panose="02020603050405020304" pitchFamily="18" charset="0"/>
                  </a:rPr>
                  <a:t> </a:t>
                </a:r>
                <a:r>
                  <a:rPr lang="ru-RU" sz="2000" b="1" dirty="0">
                    <a:solidFill>
                      <a:srgbClr val="002060"/>
                    </a:solidFill>
                    <a:latin typeface="Times New Roman" panose="02020603050405020304" pitchFamily="18" charset="0"/>
                    <a:cs typeface="Times New Roman" panose="02020603050405020304" pitchFamily="18" charset="0"/>
                  </a:rPr>
                  <a:t>мало, то </a:t>
                </a:r>
                <a:r>
                  <a:rPr lang="en-US" sz="2000" b="1" i="1" dirty="0">
                    <a:solidFill>
                      <a:srgbClr val="002060"/>
                    </a:solidFill>
                    <a:latin typeface="Times New Roman" panose="02020603050405020304" pitchFamily="18" charset="0"/>
                    <a:cs typeface="Times New Roman" panose="02020603050405020304" pitchFamily="18" charset="0"/>
                  </a:rPr>
                  <a:t>x</a:t>
                </a:r>
                <a:r>
                  <a:rPr lang="en-US" sz="1400" b="1" i="1" dirty="0">
                    <a:solidFill>
                      <a:srgbClr val="002060"/>
                    </a:solidFill>
                    <a:latin typeface="Times New Roman" panose="02020603050405020304" pitchFamily="18" charset="0"/>
                    <a:cs typeface="Times New Roman" panose="02020603050405020304" pitchFamily="18" charset="0"/>
                  </a:rPr>
                  <a:t>i</a:t>
                </a:r>
                <a:r>
                  <a:rPr lang="en-US" sz="2000" b="1" i="1" dirty="0">
                    <a:solidFill>
                      <a:srgbClr val="002060"/>
                    </a:solidFill>
                    <a:latin typeface="Times New Roman" panose="02020603050405020304" pitchFamily="18" charset="0"/>
                    <a:cs typeface="Times New Roman" panose="02020603050405020304" pitchFamily="18" charset="0"/>
                  </a:rPr>
                  <a:t> </a:t>
                </a:r>
                <a:r>
                  <a:rPr lang="ru-RU" sz="2000" b="1" dirty="0">
                    <a:solidFill>
                      <a:srgbClr val="002060"/>
                    </a:solidFill>
                    <a:latin typeface="Times New Roman" panose="02020603050405020304" pitchFamily="18" charset="0"/>
                    <a:cs typeface="Times New Roman" panose="02020603050405020304" pitchFamily="18" charset="0"/>
                  </a:rPr>
                  <a:t>можно разложить в ряд Тейлора как:</a:t>
                </a:r>
              </a:p>
              <a:p>
                <a:pPr algn="ct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ru-RU" sz="2000" b="1">
                            <a:solidFill>
                              <a:srgbClr val="002060"/>
                            </a:solidFill>
                          </a:rPr>
                        </m:ctrlPr>
                      </m:sSubPr>
                      <m:e>
                        <m:r>
                          <a:rPr lang="en-US" sz="2000" b="1">
                            <a:solidFill>
                              <a:srgbClr val="002060"/>
                            </a:solidFill>
                          </a:rPr>
                          <m:t>𝑥</m:t>
                        </m:r>
                      </m:e>
                      <m:sub>
                        <m:r>
                          <a:rPr lang="en-US" sz="2000" b="1">
                            <a:solidFill>
                              <a:srgbClr val="002060"/>
                            </a:solidFill>
                          </a:rPr>
                          <m:t>𝑖</m:t>
                        </m:r>
                      </m:sub>
                    </m:sSub>
                    <m:r>
                      <a:rPr lang="ru-RU" sz="2000" b="1">
                        <a:solidFill>
                          <a:srgbClr val="002060"/>
                        </a:solidFill>
                      </a:rPr>
                      <m:t>= </m:t>
                    </m:r>
                    <m:sSub>
                      <m:sSubPr>
                        <m:ctrlPr>
                          <a:rPr lang="ru-RU" sz="2000" b="1">
                            <a:solidFill>
                              <a:srgbClr val="002060"/>
                            </a:solidFill>
                          </a:rPr>
                        </m:ctrlPr>
                      </m:sSubPr>
                      <m:e>
                        <m:r>
                          <a:rPr lang="en-US" sz="2000" b="1">
                            <a:solidFill>
                              <a:srgbClr val="002060"/>
                            </a:solidFill>
                          </a:rPr>
                          <m:t>𝑟</m:t>
                        </m:r>
                      </m:e>
                      <m:sub>
                        <m:r>
                          <a:rPr lang="en-US" sz="2000" b="1">
                            <a:solidFill>
                              <a:srgbClr val="002060"/>
                            </a:solidFill>
                          </a:rPr>
                          <m:t>𝑖</m:t>
                        </m:r>
                      </m:sub>
                    </m:sSub>
                    <m:r>
                      <a:rPr lang="ru-RU" sz="2000" b="1">
                        <a:solidFill>
                          <a:srgbClr val="002060"/>
                        </a:solidFill>
                      </a:rPr>
                      <m:t>− </m:t>
                    </m:r>
                    <m:f>
                      <m:fPr>
                        <m:ctrlPr>
                          <a:rPr lang="ru-RU" sz="2000" b="1">
                            <a:solidFill>
                              <a:srgbClr val="002060"/>
                            </a:solidFill>
                          </a:rPr>
                        </m:ctrlPr>
                      </m:fPr>
                      <m:num>
                        <m:sSubSup>
                          <m:sSubSupPr>
                            <m:ctrlPr>
                              <a:rPr lang="ru-RU" sz="2000" b="1">
                                <a:solidFill>
                                  <a:srgbClr val="002060"/>
                                </a:solidFill>
                              </a:rPr>
                            </m:ctrlPr>
                          </m:sSubSupPr>
                          <m:e>
                            <m:r>
                              <a:rPr lang="en-US" sz="2000" b="1">
                                <a:solidFill>
                                  <a:srgbClr val="002060"/>
                                </a:solidFill>
                              </a:rPr>
                              <m:t>𝑟</m:t>
                            </m:r>
                          </m:e>
                          <m:sub>
                            <m:r>
                              <a:rPr lang="en-US" sz="2000" b="1">
                                <a:solidFill>
                                  <a:srgbClr val="002060"/>
                                </a:solidFill>
                              </a:rPr>
                              <m:t>𝑖</m:t>
                            </m:r>
                          </m:sub>
                          <m:sup>
                            <m:r>
                              <a:rPr lang="ru-RU" sz="2000" b="1">
                                <a:solidFill>
                                  <a:srgbClr val="002060"/>
                                </a:solidFill>
                              </a:rPr>
                              <m:t>3</m:t>
                            </m:r>
                          </m:sup>
                        </m:sSubSup>
                      </m:num>
                      <m:den>
                        <m:r>
                          <a:rPr lang="ru-RU" sz="2000" b="1">
                            <a:solidFill>
                              <a:srgbClr val="002060"/>
                            </a:solidFill>
                          </a:rPr>
                          <m:t>2</m:t>
                        </m:r>
                      </m:den>
                    </m:f>
                    <m:r>
                      <a:rPr lang="ru-RU" sz="2000" b="1">
                        <a:solidFill>
                          <a:srgbClr val="002060"/>
                        </a:solidFill>
                      </a:rPr>
                      <m:t>+</m:t>
                    </m:r>
                    <m:f>
                      <m:fPr>
                        <m:ctrlPr>
                          <a:rPr lang="ru-RU" sz="2000" b="1">
                            <a:solidFill>
                              <a:srgbClr val="002060"/>
                            </a:solidFill>
                          </a:rPr>
                        </m:ctrlPr>
                      </m:fPr>
                      <m:num>
                        <m:sSubSup>
                          <m:sSubSupPr>
                            <m:ctrlPr>
                              <a:rPr lang="ru-RU" sz="2000" b="1">
                                <a:solidFill>
                                  <a:srgbClr val="002060"/>
                                </a:solidFill>
                              </a:rPr>
                            </m:ctrlPr>
                          </m:sSubSupPr>
                          <m:e>
                            <m:r>
                              <a:rPr lang="en-US" sz="2000" b="1">
                                <a:solidFill>
                                  <a:srgbClr val="002060"/>
                                </a:solidFill>
                              </a:rPr>
                              <m:t>𝑟</m:t>
                            </m:r>
                          </m:e>
                          <m:sub>
                            <m:r>
                              <a:rPr lang="en-US" sz="2000" b="1">
                                <a:solidFill>
                                  <a:srgbClr val="002060"/>
                                </a:solidFill>
                              </a:rPr>
                              <m:t>𝑖</m:t>
                            </m:r>
                          </m:sub>
                          <m:sup>
                            <m:r>
                              <a:rPr lang="ru-RU" sz="2000" b="1">
                                <a:solidFill>
                                  <a:srgbClr val="002060"/>
                                </a:solidFill>
                              </a:rPr>
                              <m:t>3</m:t>
                            </m:r>
                          </m:sup>
                        </m:sSubSup>
                      </m:num>
                      <m:den>
                        <m:r>
                          <a:rPr lang="ru-RU" sz="2000" b="1">
                            <a:solidFill>
                              <a:srgbClr val="002060"/>
                            </a:solidFill>
                          </a:rPr>
                          <m:t>3</m:t>
                        </m:r>
                      </m:den>
                    </m:f>
                    <m:r>
                      <a:rPr lang="ru-RU" sz="2000" b="1">
                        <a:solidFill>
                          <a:srgbClr val="002060"/>
                        </a:solidFill>
                      </a:rPr>
                      <m:t>− ... ≈ </m:t>
                    </m:r>
                    <m:sSub>
                      <m:sSubPr>
                        <m:ctrlPr>
                          <a:rPr lang="ru-RU" sz="2000" b="1">
                            <a:solidFill>
                              <a:srgbClr val="002060"/>
                            </a:solidFill>
                          </a:rPr>
                        </m:ctrlPr>
                      </m:sSubPr>
                      <m:e>
                        <m:r>
                          <a:rPr lang="en-US" sz="2000" b="1">
                            <a:solidFill>
                              <a:srgbClr val="002060"/>
                            </a:solidFill>
                          </a:rPr>
                          <m:t>𝑟</m:t>
                        </m:r>
                      </m:e>
                      <m:sub>
                        <m:r>
                          <a:rPr lang="ru-RU" sz="2000" b="1">
                            <a:solidFill>
                              <a:srgbClr val="002060"/>
                            </a:solidFill>
                          </a:rPr>
                          <m:t>𝑖</m:t>
                        </m:r>
                      </m:sub>
                    </m:sSub>
                  </m:oMath>
                </a14:m>
                <a:r>
                  <a:rPr lang="ru-RU" sz="2000" b="1" dirty="0">
                    <a:solidFill>
                      <a:srgbClr val="002060"/>
                    </a:solidFill>
                    <a:latin typeface="Times New Roman" panose="02020603050405020304" pitchFamily="18" charset="0"/>
                    <a:cs typeface="Times New Roman" panose="02020603050405020304" pitchFamily="18" charset="0"/>
                  </a:rPr>
                  <a:t>.</a:t>
                </a:r>
              </a:p>
              <a:p>
                <a:pP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Но арифметическая и геометрическая доходности могут иметь существенные различия, если временной горизонт составляет годы или если рынок совершает большие скачки, как на развивающихся рынках. </a:t>
                </a:r>
              </a:p>
            </p:txBody>
          </p:sp>
        </mc:Choice>
        <mc:Fallback>
          <p:sp>
            <p:nvSpPr>
              <p:cNvPr id="4" name="Прямоугольник 3">
                <a:extLst>
                  <a:ext uri="{FF2B5EF4-FFF2-40B4-BE49-F238E27FC236}">
                    <a16:creationId xmlns:a16="http://schemas.microsoft.com/office/drawing/2014/main" id="{7AD6A79B-7AE1-4BE0-91B8-0FF97DEDC515}"/>
                  </a:ext>
                </a:extLst>
              </p:cNvPr>
              <p:cNvSpPr>
                <a:spLocks noRot="1" noChangeAspect="1" noMove="1" noResize="1" noEditPoints="1" noAdjustHandles="1" noChangeArrowheads="1" noChangeShapeType="1" noTextEdit="1"/>
              </p:cNvSpPr>
              <p:nvPr/>
            </p:nvSpPr>
            <p:spPr>
              <a:xfrm>
                <a:off x="729175" y="512449"/>
                <a:ext cx="10733649" cy="6143220"/>
              </a:xfrm>
              <a:prstGeom prst="rect">
                <a:avLst/>
              </a:prstGeom>
              <a:blipFill>
                <a:blip r:embed="rId2"/>
                <a:stretch>
                  <a:fillRect l="-625" r="-625" b="-794"/>
                </a:stretch>
              </a:blipFill>
            </p:spPr>
            <p:txBody>
              <a:bodyPr/>
              <a:lstStyle/>
              <a:p>
                <a:r>
                  <a:rPr lang="ru-RU">
                    <a:noFill/>
                  </a:rPr>
                  <a:t> </a:t>
                </a:r>
              </a:p>
            </p:txBody>
          </p:sp>
        </mc:Fallback>
      </mc:AlternateContent>
    </p:spTree>
    <p:extLst>
      <p:ext uri="{BB962C8B-B14F-4D97-AF65-F5344CB8AC3E}">
        <p14:creationId xmlns:p14="http://schemas.microsoft.com/office/powerpoint/2010/main" val="2099454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3B0BDF69-D099-44E8-8E03-EEE5DB714463}"/>
                  </a:ext>
                </a:extLst>
              </p:cNvPr>
              <p:cNvSpPr/>
              <p:nvPr/>
            </p:nvSpPr>
            <p:spPr>
              <a:xfrm>
                <a:off x="1121492" y="434975"/>
                <a:ext cx="10399948" cy="5988050"/>
              </a:xfrm>
              <a:prstGeom prst="rect">
                <a:avLst/>
              </a:prstGeom>
            </p:spPr>
            <p:txBody>
              <a:bodyPr wrap="square">
                <a:spAutoFit/>
              </a:bodyPr>
              <a:lstStyle/>
              <a:p>
                <a:pPr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На практике распределение доходности обычно оценивается по ретроспективе, предполагая, что наблюдения идентичны и независимо распределены. Если N – число наблюдений, то ожидаемая доходность </a:t>
                </a:r>
                <a:r>
                  <a:rPr lang="en-US" sz="2000" b="1" dirty="0">
                    <a:solidFill>
                      <a:srgbClr val="002060"/>
                    </a:solidFill>
                    <a:latin typeface="Times New Roman" panose="02020603050405020304" pitchFamily="18" charset="0"/>
                    <a:cs typeface="Times New Roman" panose="02020603050405020304" pitchFamily="18" charset="0"/>
                  </a:rPr>
                  <a:t>m </a:t>
                </a:r>
                <a:r>
                  <a:rPr lang="ru-RU" sz="2000" b="1" dirty="0">
                    <a:solidFill>
                      <a:srgbClr val="002060"/>
                    </a:solidFill>
                    <a:latin typeface="Times New Roman" panose="02020603050405020304" pitchFamily="18" charset="0"/>
                    <a:cs typeface="Times New Roman" panose="02020603050405020304" pitchFamily="18" charset="0"/>
                  </a:rPr>
                  <a:t>может быть оценена простой средней х, а риск, вариация – оценкой дисперсии. Квадратный корень из оценки дисперсии доходности – стандартное отклонение – оценивается волатильностью (изменчивостью):</a:t>
                </a:r>
              </a:p>
              <a:p>
                <a:pP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 </a:t>
                </a:r>
              </a:p>
              <a:p>
                <a:pPr>
                  <a:lnSpc>
                    <a:spcPct val="150000"/>
                  </a:lnSpc>
                </a:pPr>
                <a14:m>
                  <m:oMathPara xmlns:m="http://schemas.openxmlformats.org/officeDocument/2006/math">
                    <m:oMathParaPr>
                      <m:jc m:val="centerGroup"/>
                    </m:oMathParaPr>
                    <m:oMath xmlns:m="http://schemas.openxmlformats.org/officeDocument/2006/math">
                      <m:r>
                        <a:rPr lang="en-US" sz="2000" b="1">
                          <a:solidFill>
                            <a:srgbClr val="002060"/>
                          </a:solidFill>
                        </a:rPr>
                        <m:t>𝜎</m:t>
                      </m:r>
                      <m:r>
                        <a:rPr lang="ru-RU" sz="2000" b="1">
                          <a:solidFill>
                            <a:srgbClr val="002060"/>
                          </a:solidFill>
                        </a:rPr>
                        <m:t>= </m:t>
                      </m:r>
                      <m:rad>
                        <m:radPr>
                          <m:degHide m:val="on"/>
                          <m:ctrlPr>
                            <a:rPr lang="ru-RU" sz="2000" b="1">
                              <a:solidFill>
                                <a:srgbClr val="002060"/>
                              </a:solidFill>
                            </a:rPr>
                          </m:ctrlPr>
                        </m:radPr>
                        <m:deg/>
                        <m:e>
                          <m:f>
                            <m:fPr>
                              <m:ctrlPr>
                                <a:rPr lang="ru-RU" sz="2000" b="1">
                                  <a:solidFill>
                                    <a:srgbClr val="002060"/>
                                  </a:solidFill>
                                </a:rPr>
                              </m:ctrlPr>
                            </m:fPr>
                            <m:num>
                              <m:r>
                                <a:rPr lang="ru-RU" sz="2000" b="1">
                                  <a:solidFill>
                                    <a:srgbClr val="002060"/>
                                  </a:solidFill>
                                </a:rPr>
                                <m:t>1</m:t>
                              </m:r>
                            </m:num>
                            <m:den>
                              <m:r>
                                <a:rPr lang="en-US" sz="2000" b="1">
                                  <a:solidFill>
                                    <a:srgbClr val="002060"/>
                                  </a:solidFill>
                                </a:rPr>
                                <m:t>𝑁</m:t>
                              </m:r>
                              <m:r>
                                <a:rPr lang="ru-RU" sz="2000" b="1">
                                  <a:solidFill>
                                    <a:srgbClr val="002060"/>
                                  </a:solidFill>
                                </a:rPr>
                                <m:t>−1</m:t>
                              </m:r>
                            </m:den>
                          </m:f>
                          <m:r>
                            <a:rPr lang="en-US" sz="2000" b="1">
                              <a:solidFill>
                                <a:srgbClr val="002060"/>
                              </a:solidFill>
                            </a:rPr>
                            <m:t> </m:t>
                          </m:r>
                          <m:nary>
                            <m:naryPr>
                              <m:chr m:val="∑"/>
                              <m:limLoc m:val="undOvr"/>
                              <m:ctrlPr>
                                <a:rPr lang="ru-RU" sz="2000" b="1">
                                  <a:solidFill>
                                    <a:srgbClr val="002060"/>
                                  </a:solidFill>
                                </a:rPr>
                              </m:ctrlPr>
                            </m:naryPr>
                            <m:sub>
                              <m:r>
                                <a:rPr lang="en-US" sz="2000" b="1">
                                  <a:solidFill>
                                    <a:srgbClr val="002060"/>
                                  </a:solidFill>
                                </a:rPr>
                                <m:t>𝑖</m:t>
                              </m:r>
                              <m:r>
                                <a:rPr lang="ru-RU" sz="2000" b="1">
                                  <a:solidFill>
                                    <a:srgbClr val="002060"/>
                                  </a:solidFill>
                                </a:rPr>
                                <m:t>−1</m:t>
                              </m:r>
                            </m:sub>
                            <m:sup>
                              <m:r>
                                <a:rPr lang="en-US" sz="2000" b="1">
                                  <a:solidFill>
                                    <a:srgbClr val="002060"/>
                                  </a:solidFill>
                                </a:rPr>
                                <m:t>𝑁</m:t>
                              </m:r>
                            </m:sup>
                            <m:e>
                              <m:sSup>
                                <m:sSupPr>
                                  <m:ctrlPr>
                                    <a:rPr lang="ru-RU" sz="2000" b="1">
                                      <a:solidFill>
                                        <a:srgbClr val="002060"/>
                                      </a:solidFill>
                                    </a:rPr>
                                  </m:ctrlPr>
                                </m:sSupPr>
                                <m:e>
                                  <m:d>
                                    <m:dPr>
                                      <m:ctrlPr>
                                        <a:rPr lang="ru-RU" sz="2000" b="1">
                                          <a:solidFill>
                                            <a:srgbClr val="002060"/>
                                          </a:solidFill>
                                        </a:rPr>
                                      </m:ctrlPr>
                                    </m:dPr>
                                    <m:e>
                                      <m:sSub>
                                        <m:sSubPr>
                                          <m:ctrlPr>
                                            <a:rPr lang="ru-RU" sz="2000" b="1">
                                              <a:solidFill>
                                                <a:srgbClr val="002060"/>
                                              </a:solidFill>
                                            </a:rPr>
                                          </m:ctrlPr>
                                        </m:sSubPr>
                                        <m:e>
                                          <m:r>
                                            <a:rPr lang="en-US" sz="2000" b="1">
                                              <a:solidFill>
                                                <a:srgbClr val="002060"/>
                                              </a:solidFill>
                                            </a:rPr>
                                            <m:t>𝑥</m:t>
                                          </m:r>
                                        </m:e>
                                        <m:sub>
                                          <m:r>
                                            <a:rPr lang="en-US" sz="2000" b="1">
                                              <a:solidFill>
                                                <a:srgbClr val="002060"/>
                                              </a:solidFill>
                                            </a:rPr>
                                            <m:t>𝑖</m:t>
                                          </m:r>
                                        </m:sub>
                                      </m:sSub>
                                      <m:r>
                                        <a:rPr lang="ru-RU" sz="2000" b="1">
                                          <a:solidFill>
                                            <a:srgbClr val="002060"/>
                                          </a:solidFill>
                                        </a:rPr>
                                        <m:t>−</m:t>
                                      </m:r>
                                      <m:acc>
                                        <m:accPr>
                                          <m:chr m:val="̅"/>
                                          <m:ctrlPr>
                                            <a:rPr lang="ru-RU" sz="2000" b="1">
                                              <a:solidFill>
                                                <a:srgbClr val="002060"/>
                                              </a:solidFill>
                                            </a:rPr>
                                          </m:ctrlPr>
                                        </m:accPr>
                                        <m:e>
                                          <m:r>
                                            <a:rPr lang="en-US" sz="2000" b="1">
                                              <a:solidFill>
                                                <a:srgbClr val="002060"/>
                                              </a:solidFill>
                                            </a:rPr>
                                            <m:t> </m:t>
                                          </m:r>
                                          <m:r>
                                            <a:rPr lang="en-US" sz="2000" b="1">
                                              <a:solidFill>
                                                <a:srgbClr val="002060"/>
                                              </a:solidFill>
                                            </a:rPr>
                                            <m:t>𝑥</m:t>
                                          </m:r>
                                        </m:e>
                                      </m:acc>
                                    </m:e>
                                  </m:d>
                                </m:e>
                                <m:sup>
                                  <m:r>
                                    <a:rPr lang="ru-RU" sz="2000" b="1">
                                      <a:solidFill>
                                        <a:srgbClr val="002060"/>
                                      </a:solidFill>
                                    </a:rPr>
                                    <m:t>2</m:t>
                                  </m:r>
                                </m:sup>
                              </m:sSup>
                            </m:e>
                          </m:nary>
                        </m:e>
                      </m:rad>
                    </m:oMath>
                  </m:oMathPara>
                </a14:m>
                <a:endParaRPr lang="ru-RU" sz="2000" b="1" dirty="0">
                  <a:solidFill>
                    <a:srgbClr val="002060"/>
                  </a:solidFill>
                  <a:latin typeface="Times New Roman" panose="02020603050405020304" pitchFamily="18" charset="0"/>
                  <a:cs typeface="Times New Roman" panose="02020603050405020304" pitchFamily="18" charset="0"/>
                </a:endParaRPr>
              </a:p>
              <a:p>
                <a:pPr>
                  <a:lnSpc>
                    <a:spcPct val="150000"/>
                  </a:lnSpc>
                </a:pPr>
                <a:r>
                  <a:rPr lang="ru-RU" sz="20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Стандартное отклонение  измеряет риск актива как степень разброса значений доходности вокруг ожидаемого уровня.</a:t>
                </a:r>
              </a:p>
            </p:txBody>
          </p:sp>
        </mc:Choice>
        <mc:Fallback>
          <p:sp>
            <p:nvSpPr>
              <p:cNvPr id="4" name="Прямоугольник 3">
                <a:extLst>
                  <a:ext uri="{FF2B5EF4-FFF2-40B4-BE49-F238E27FC236}">
                    <a16:creationId xmlns:a16="http://schemas.microsoft.com/office/drawing/2014/main" id="{3B0BDF69-D099-44E8-8E03-EEE5DB714463}"/>
                  </a:ext>
                </a:extLst>
              </p:cNvPr>
              <p:cNvSpPr>
                <a:spLocks noRot="1" noChangeAspect="1" noMove="1" noResize="1" noEditPoints="1" noAdjustHandles="1" noChangeArrowheads="1" noChangeShapeType="1" noTextEdit="1"/>
              </p:cNvSpPr>
              <p:nvPr/>
            </p:nvSpPr>
            <p:spPr>
              <a:xfrm>
                <a:off x="1121492" y="434975"/>
                <a:ext cx="10399948" cy="5988050"/>
              </a:xfrm>
              <a:prstGeom prst="rect">
                <a:avLst/>
              </a:prstGeom>
              <a:blipFill>
                <a:blip r:embed="rId2"/>
                <a:stretch>
                  <a:fillRect l="-645" r="-586" b="-814"/>
                </a:stretch>
              </a:blipFill>
            </p:spPr>
            <p:txBody>
              <a:bodyPr/>
              <a:lstStyle/>
              <a:p>
                <a:r>
                  <a:rPr lang="ru-RU">
                    <a:noFill/>
                  </a:rPr>
                  <a:t> </a:t>
                </a:r>
              </a:p>
            </p:txBody>
          </p:sp>
        </mc:Fallback>
      </mc:AlternateContent>
    </p:spTree>
    <p:extLst>
      <p:ext uri="{BB962C8B-B14F-4D97-AF65-F5344CB8AC3E}">
        <p14:creationId xmlns:p14="http://schemas.microsoft.com/office/powerpoint/2010/main" val="3179512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E5A1D008-A7EF-4305-ACE4-22A27433D9BA}"/>
              </a:ext>
            </a:extLst>
          </p:cNvPr>
          <p:cNvSpPr/>
          <p:nvPr/>
        </p:nvSpPr>
        <p:spPr>
          <a:xfrm>
            <a:off x="251460" y="1072751"/>
            <a:ext cx="11689080" cy="3586366"/>
          </a:xfrm>
          <a:prstGeom prst="rect">
            <a:avLst/>
          </a:prstGeom>
        </p:spPr>
        <p:txBody>
          <a:bodyPr wrap="square">
            <a:spAutoFit/>
          </a:bodyPr>
          <a:lstStyle/>
          <a:p>
            <a:pPr marL="158115" indent="450850" algn="just">
              <a:lnSpc>
                <a:spcPct val="150000"/>
              </a:lnSpc>
              <a:spcBef>
                <a:spcPts val="335"/>
              </a:spcBef>
              <a:spcAft>
                <a:spcPts val="0"/>
              </a:spcAft>
            </a:pPr>
            <a:r>
              <a:rPr lang="ru-RU" sz="2200" b="1" dirty="0">
                <a:solidFill>
                  <a:srgbClr val="002060"/>
                </a:solidFill>
                <a:latin typeface="Times New Roman" panose="02020603050405020304" pitchFamily="18" charset="0"/>
                <a:ea typeface="Times New Roman" panose="02020603050405020304" pitchFamily="18" charset="0"/>
              </a:rPr>
              <a:t>Волатильность</a:t>
            </a:r>
            <a:r>
              <a:rPr lang="ru-RU" sz="2200" dirty="0">
                <a:solidFill>
                  <a:srgbClr val="002060"/>
                </a:solidFill>
                <a:latin typeface="Times New Roman" panose="02020603050405020304" pitchFamily="18" charset="0"/>
                <a:ea typeface="Times New Roman" panose="02020603050405020304" pitchFamily="18" charset="0"/>
              </a:rPr>
              <a:t> – показатель, который характеризует степень изменчивости цены ценной бумаги относительно цента распределения за определенный период времени. Применение данного показателя немаловажно при оценке возможного риска и доходности. Для оценки потенциального риска и доходности полезным является показатель прогнозируемой волатильности, которая представляет собой оценку будущей волатильности цены ценной бумаги на некотором временном интервале. Метод расчета основан на прогнозе масштабной инвариантности отклонений цен ценных бумаг от средних значений.</a:t>
            </a:r>
          </a:p>
        </p:txBody>
      </p:sp>
    </p:spTree>
    <p:extLst>
      <p:ext uri="{BB962C8B-B14F-4D97-AF65-F5344CB8AC3E}">
        <p14:creationId xmlns:p14="http://schemas.microsoft.com/office/powerpoint/2010/main" val="2841740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E5A1D008-A7EF-4305-ACE4-22A27433D9BA}"/>
              </a:ext>
            </a:extLst>
          </p:cNvPr>
          <p:cNvSpPr/>
          <p:nvPr/>
        </p:nvSpPr>
        <p:spPr>
          <a:xfrm>
            <a:off x="251460" y="874070"/>
            <a:ext cx="11689080" cy="5109860"/>
          </a:xfrm>
          <a:prstGeom prst="rect">
            <a:avLst/>
          </a:prstGeom>
        </p:spPr>
        <p:txBody>
          <a:bodyPr wrap="square">
            <a:spAutoFit/>
          </a:bodyPr>
          <a:lstStyle/>
          <a:p>
            <a:pPr marL="158115" indent="450215" algn="just">
              <a:lnSpc>
                <a:spcPct val="150000"/>
              </a:lnSpc>
              <a:spcAft>
                <a:spcPts val="0"/>
              </a:spcAft>
            </a:pPr>
            <a:r>
              <a:rPr lang="ru-RU" sz="2200" dirty="0">
                <a:solidFill>
                  <a:srgbClr val="002060"/>
                </a:solidFill>
                <a:latin typeface="Times New Roman" panose="02020603050405020304" pitchFamily="18" charset="0"/>
                <a:ea typeface="Times New Roman" panose="02020603050405020304" pitchFamily="18" charset="0"/>
              </a:rPr>
              <a:t>На практике определение волатильности возможно не только из расчетов непосредственно по статистике цен актива, но и исходя из моделей ценообразования производных инструментов (опционов). При этом если модели ценообразования опционов в качестве одной из переменных предполагают использование волатильности базового актива, то можно решить обратную задачу и определить по фактическим котировкам опционов </a:t>
            </a:r>
            <a:r>
              <a:rPr lang="ru-RU" sz="2200" i="1" dirty="0">
                <a:solidFill>
                  <a:srgbClr val="002060"/>
                </a:solidFill>
                <a:latin typeface="Times New Roman" panose="02020603050405020304" pitchFamily="18" charset="0"/>
                <a:ea typeface="Times New Roman" panose="02020603050405020304" pitchFamily="18" charset="0"/>
              </a:rPr>
              <a:t>предполагаемую</a:t>
            </a:r>
            <a:r>
              <a:rPr lang="ru-RU" sz="2200" b="1" dirty="0">
                <a:solidFill>
                  <a:srgbClr val="002060"/>
                </a:solidFill>
                <a:latin typeface="Times New Roman" panose="02020603050405020304" pitchFamily="18" charset="0"/>
                <a:ea typeface="Times New Roman" panose="02020603050405020304" pitchFamily="18" charset="0"/>
              </a:rPr>
              <a:t> </a:t>
            </a:r>
            <a:r>
              <a:rPr lang="ru-RU" sz="2200" dirty="0">
                <a:solidFill>
                  <a:srgbClr val="002060"/>
                </a:solidFill>
                <a:latin typeface="Times New Roman" panose="02020603050405020304" pitchFamily="18" charset="0"/>
                <a:ea typeface="Times New Roman" panose="02020603050405020304" pitchFamily="18" charset="0"/>
              </a:rPr>
              <a:t>(</a:t>
            </a:r>
            <a:r>
              <a:rPr lang="en-US" sz="2200" i="1" dirty="0">
                <a:solidFill>
                  <a:srgbClr val="002060"/>
                </a:solidFill>
                <a:latin typeface="Times New Roman" panose="02020603050405020304" pitchFamily="18" charset="0"/>
                <a:ea typeface="Times New Roman" panose="02020603050405020304" pitchFamily="18" charset="0"/>
              </a:rPr>
              <a:t>implied</a:t>
            </a:r>
            <a:r>
              <a:rPr lang="ru-RU" sz="2200" dirty="0">
                <a:solidFill>
                  <a:srgbClr val="002060"/>
                </a:solidFill>
                <a:latin typeface="Times New Roman" panose="02020603050405020304" pitchFamily="18" charset="0"/>
                <a:ea typeface="Times New Roman" panose="02020603050405020304" pitchFamily="18" charset="0"/>
              </a:rPr>
              <a:t>) </a:t>
            </a:r>
            <a:r>
              <a:rPr lang="ru-RU" sz="2200" i="1" dirty="0">
                <a:solidFill>
                  <a:srgbClr val="002060"/>
                </a:solidFill>
                <a:latin typeface="Times New Roman" panose="02020603050405020304" pitchFamily="18" charset="0"/>
                <a:ea typeface="Times New Roman" panose="02020603050405020304" pitchFamily="18" charset="0"/>
              </a:rPr>
              <a:t>волатильность</a:t>
            </a:r>
            <a:r>
              <a:rPr lang="ru-RU" sz="2200" b="1" dirty="0">
                <a:solidFill>
                  <a:srgbClr val="002060"/>
                </a:solidFill>
                <a:latin typeface="Times New Roman" panose="02020603050405020304" pitchFamily="18" charset="0"/>
                <a:ea typeface="Times New Roman" panose="02020603050405020304" pitchFamily="18" charset="0"/>
              </a:rPr>
              <a:t>, </a:t>
            </a:r>
            <a:r>
              <a:rPr lang="ru-RU" sz="2200" dirty="0">
                <a:solidFill>
                  <a:srgbClr val="002060"/>
                </a:solidFill>
                <a:latin typeface="Times New Roman" panose="02020603050405020304" pitchFamily="18" charset="0"/>
                <a:ea typeface="Times New Roman" panose="02020603050405020304" pitchFamily="18" charset="0"/>
              </a:rPr>
              <a:t>которая отражает текущие ожидания участников рынка. Опционов с разными параметрами: ценами и сроками исполнения, одновременно на один и тот же базовый актив может быть множество, и предполагаемая волатильность может не совпадать по каждому из них. В этой связи для составления прогноза используются разные модели усреднения этих данных.</a:t>
            </a:r>
          </a:p>
        </p:txBody>
      </p:sp>
    </p:spTree>
    <p:extLst>
      <p:ext uri="{BB962C8B-B14F-4D97-AF65-F5344CB8AC3E}">
        <p14:creationId xmlns:p14="http://schemas.microsoft.com/office/powerpoint/2010/main" val="1784731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541584" y="220218"/>
            <a:ext cx="9144000" cy="1585668"/>
          </a:xfrm>
        </p:spPr>
        <p:txBody>
          <a:bodyPr/>
          <a:lstStyle/>
          <a:p>
            <a:r>
              <a:rPr lang="ru-RU" dirty="0">
                <a:solidFill>
                  <a:srgbClr val="C00000"/>
                </a:solidFill>
                <a:latin typeface="Times New Roman" panose="02020603050405020304" pitchFamily="18" charset="0"/>
                <a:cs typeface="Times New Roman" panose="02020603050405020304" pitchFamily="18" charset="0"/>
              </a:rPr>
              <a:t>План лекции:</a:t>
            </a:r>
          </a:p>
        </p:txBody>
      </p:sp>
      <p:sp>
        <p:nvSpPr>
          <p:cNvPr id="6" name="Прямоугольник 5"/>
          <p:cNvSpPr/>
          <p:nvPr/>
        </p:nvSpPr>
        <p:spPr>
          <a:xfrm>
            <a:off x="2078182" y="2454625"/>
            <a:ext cx="8902194" cy="2308324"/>
          </a:xfrm>
          <a:prstGeom prst="rect">
            <a:avLst/>
          </a:prstGeom>
        </p:spPr>
        <p:txBody>
          <a:bodyPr wrap="square">
            <a:spAutoFit/>
          </a:bodyPr>
          <a:lstStyle/>
          <a:p>
            <a:pPr lvl="0"/>
            <a:r>
              <a:rPr lang="en-US" sz="2400" b="1" dirty="0">
                <a:solidFill>
                  <a:srgbClr val="002060"/>
                </a:solidFill>
                <a:latin typeface="Times New Roman" panose="02020603050405020304" pitchFamily="18" charset="0"/>
                <a:cs typeface="Times New Roman" panose="02020603050405020304" pitchFamily="18" charset="0"/>
              </a:rPr>
              <a:t>1.</a:t>
            </a:r>
            <a:r>
              <a:rPr lang="ru-RU" sz="2400" b="1" dirty="0">
                <a:solidFill>
                  <a:srgbClr val="002060"/>
                </a:solidFill>
                <a:latin typeface="Times New Roman" panose="02020603050405020304" pitchFamily="18" charset="0"/>
                <a:cs typeface="Times New Roman" panose="02020603050405020304" pitchFamily="18" charset="0"/>
              </a:rPr>
              <a:t> Подходы к количественной оценке риска</a:t>
            </a:r>
          </a:p>
          <a:p>
            <a:pPr lvl="0"/>
            <a:r>
              <a:rPr lang="ru-RU" sz="2400" b="1" dirty="0">
                <a:solidFill>
                  <a:srgbClr val="002060"/>
                </a:solidFill>
                <a:latin typeface="Times New Roman" panose="02020603050405020304" pitchFamily="18" charset="0"/>
                <a:cs typeface="Times New Roman" panose="02020603050405020304" pitchFamily="18" charset="0"/>
              </a:rPr>
              <a:t>2. Распределение вероятностей и ожидаемая доходность</a:t>
            </a:r>
          </a:p>
          <a:p>
            <a:pPr lvl="0"/>
            <a:r>
              <a:rPr lang="ru-RU" sz="2400" b="1" dirty="0">
                <a:solidFill>
                  <a:srgbClr val="002060"/>
                </a:solidFill>
                <a:latin typeface="Times New Roman" panose="02020603050405020304" pitchFamily="18" charset="0"/>
                <a:cs typeface="Times New Roman" panose="02020603050405020304" pitchFamily="18" charset="0"/>
              </a:rPr>
              <a:t>3. Доходность и волатильность</a:t>
            </a:r>
          </a:p>
          <a:p>
            <a:pPr lvl="0"/>
            <a:r>
              <a:rPr lang="ru-RU" sz="2400" b="1" dirty="0">
                <a:solidFill>
                  <a:srgbClr val="002060"/>
                </a:solidFill>
                <a:latin typeface="Times New Roman" panose="02020603050405020304" pitchFamily="18" charset="0"/>
                <a:cs typeface="Times New Roman" panose="02020603050405020304" pitchFamily="18" charset="0"/>
              </a:rPr>
              <a:t>4. Показатели систематического рыночного риска</a:t>
            </a:r>
          </a:p>
          <a:p>
            <a:pPr lvl="0"/>
            <a:r>
              <a:rPr lang="ru-RU" sz="2400" b="1" dirty="0">
                <a:solidFill>
                  <a:srgbClr val="002060"/>
                </a:solidFill>
                <a:latin typeface="Times New Roman" panose="02020603050405020304" pitchFamily="18" charset="0"/>
                <a:cs typeface="Times New Roman" panose="02020603050405020304" pitchFamily="18" charset="0"/>
              </a:rPr>
              <a:t>5. Стоимостная мера риска («</a:t>
            </a:r>
            <a:r>
              <a:rPr lang="ru-RU" sz="2400" b="1" dirty="0" err="1">
                <a:solidFill>
                  <a:srgbClr val="002060"/>
                </a:solidFill>
                <a:latin typeface="Times New Roman" panose="02020603050405020304" pitchFamily="18" charset="0"/>
                <a:cs typeface="Times New Roman" panose="02020603050405020304" pitchFamily="18" charset="0"/>
              </a:rPr>
              <a:t>Value</a:t>
            </a:r>
            <a:r>
              <a:rPr lang="ru-RU" sz="2400" b="1" dirty="0">
                <a:solidFill>
                  <a:srgbClr val="002060"/>
                </a:solidFill>
                <a:latin typeface="Times New Roman" panose="02020603050405020304" pitchFamily="18" charset="0"/>
                <a:cs typeface="Times New Roman" panose="02020603050405020304" pitchFamily="18" charset="0"/>
              </a:rPr>
              <a:t> </a:t>
            </a:r>
            <a:r>
              <a:rPr lang="ru-RU" sz="2400" b="1" dirty="0" err="1">
                <a:solidFill>
                  <a:srgbClr val="002060"/>
                </a:solidFill>
                <a:latin typeface="Times New Roman" panose="02020603050405020304" pitchFamily="18" charset="0"/>
                <a:cs typeface="Times New Roman" panose="02020603050405020304" pitchFamily="18" charset="0"/>
              </a:rPr>
              <a:t>at</a:t>
            </a:r>
            <a:r>
              <a:rPr lang="ru-RU" sz="2400" b="1" dirty="0">
                <a:solidFill>
                  <a:srgbClr val="002060"/>
                </a:solidFill>
                <a:latin typeface="Times New Roman" panose="02020603050405020304" pitchFamily="18" charset="0"/>
                <a:cs typeface="Times New Roman" panose="02020603050405020304" pitchFamily="18" charset="0"/>
              </a:rPr>
              <a:t> </a:t>
            </a:r>
            <a:r>
              <a:rPr lang="ru-RU" sz="2400" b="1" dirty="0" err="1">
                <a:solidFill>
                  <a:srgbClr val="002060"/>
                </a:solidFill>
                <a:latin typeface="Times New Roman" panose="02020603050405020304" pitchFamily="18" charset="0"/>
                <a:cs typeface="Times New Roman" panose="02020603050405020304" pitchFamily="18" charset="0"/>
              </a:rPr>
              <a:t>risk</a:t>
            </a:r>
            <a:r>
              <a:rPr lang="ru-RU" sz="2400" b="1" dirty="0">
                <a:solidFill>
                  <a:srgbClr val="002060"/>
                </a:solidFill>
                <a:latin typeface="Times New Roman" panose="02020603050405020304" pitchFamily="18" charset="0"/>
                <a:cs typeface="Times New Roman" panose="02020603050405020304" pitchFamily="18" charset="0"/>
              </a:rPr>
              <a:t>» - </a:t>
            </a:r>
            <a:r>
              <a:rPr lang="ru-RU" sz="2400" b="1" dirty="0" err="1">
                <a:solidFill>
                  <a:srgbClr val="002060"/>
                </a:solidFill>
                <a:latin typeface="Times New Roman" panose="02020603050405020304" pitchFamily="18" charset="0"/>
                <a:cs typeface="Times New Roman" panose="02020603050405020304" pitchFamily="18" charset="0"/>
              </a:rPr>
              <a:t>VaR</a:t>
            </a:r>
            <a:r>
              <a:rPr lang="ru-RU" sz="2400" b="1" dirty="0">
                <a:solidFill>
                  <a:srgbClr val="002060"/>
                </a:solidFill>
                <a:latin typeface="Times New Roman" panose="02020603050405020304" pitchFamily="18" charset="0"/>
                <a:cs typeface="Times New Roman" panose="02020603050405020304" pitchFamily="18" charset="0"/>
              </a:rPr>
              <a:t>)</a:t>
            </a:r>
          </a:p>
          <a:p>
            <a:endParaRPr lang="ru-RU" sz="2400" b="1" dirty="0">
              <a:solidFill>
                <a:srgbClr val="002060"/>
              </a:solidFill>
            </a:endParaRPr>
          </a:p>
        </p:txBody>
      </p:sp>
    </p:spTree>
    <p:extLst>
      <p:ext uri="{BB962C8B-B14F-4D97-AF65-F5344CB8AC3E}">
        <p14:creationId xmlns:p14="http://schemas.microsoft.com/office/powerpoint/2010/main" val="321924345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98B16F30-2DFC-4584-89B8-CC7A39E54EAB}"/>
              </a:ext>
            </a:extLst>
          </p:cNvPr>
          <p:cNvSpPr txBox="1">
            <a:spLocks/>
          </p:cNvSpPr>
          <p:nvPr/>
        </p:nvSpPr>
        <p:spPr>
          <a:xfrm>
            <a:off x="994117" y="380952"/>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600" dirty="0">
                <a:solidFill>
                  <a:srgbClr val="C00000"/>
                </a:solidFill>
                <a:latin typeface="Times New Roman" panose="02020603050405020304" pitchFamily="18" charset="0"/>
                <a:cs typeface="Times New Roman" panose="02020603050405020304" pitchFamily="18" charset="0"/>
              </a:rPr>
              <a:t>4</a:t>
            </a:r>
            <a:r>
              <a:rPr lang="en-US" sz="3600" dirty="0">
                <a:solidFill>
                  <a:srgbClr val="C00000"/>
                </a:solidFill>
                <a:latin typeface="Times New Roman" panose="02020603050405020304" pitchFamily="18" charset="0"/>
                <a:cs typeface="Times New Roman" panose="02020603050405020304" pitchFamily="18" charset="0"/>
              </a:rPr>
              <a:t>.</a:t>
            </a:r>
            <a:r>
              <a:rPr lang="ru-RU" sz="3600" dirty="0">
                <a:solidFill>
                  <a:srgbClr val="C00000"/>
                </a:solidFill>
                <a:latin typeface="Times New Roman" panose="02020603050405020304" pitchFamily="18" charset="0"/>
                <a:cs typeface="Times New Roman" panose="02020603050405020304" pitchFamily="18" charset="0"/>
              </a:rPr>
              <a:t> Показатели систематического рыночного риска</a:t>
            </a:r>
          </a:p>
        </p:txBody>
      </p:sp>
      <mc:AlternateContent xmlns:mc="http://schemas.openxmlformats.org/markup-compatibility/2006">
        <mc:Choice xmlns:a14="http://schemas.microsoft.com/office/drawing/2010/main" Requires="a14">
          <p:sp>
            <p:nvSpPr>
              <p:cNvPr id="5" name="Прямоугольник 4">
                <a:extLst>
                  <a:ext uri="{FF2B5EF4-FFF2-40B4-BE49-F238E27FC236}">
                    <a16:creationId xmlns:a16="http://schemas.microsoft.com/office/drawing/2014/main" id="{4AD0958C-2092-45A4-A724-475CB739FB52}"/>
                  </a:ext>
                </a:extLst>
              </p:cNvPr>
              <p:cNvSpPr/>
              <p:nvPr/>
            </p:nvSpPr>
            <p:spPr>
              <a:xfrm>
                <a:off x="320040" y="1130551"/>
                <a:ext cx="11689080" cy="4714239"/>
              </a:xfrm>
              <a:prstGeom prst="rect">
                <a:avLst/>
              </a:prstGeom>
            </p:spPr>
            <p:txBody>
              <a:bodyPr wrap="square">
                <a:spAutoFit/>
              </a:bodyPr>
              <a:lstStyle/>
              <a:p>
                <a:pPr marL="6350" marR="6350" indent="443865" algn="just">
                  <a:spcBef>
                    <a:spcPts val="50"/>
                  </a:spcBef>
                  <a:spcAft>
                    <a:spcPts val="0"/>
                  </a:spcAft>
                </a:pP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Одним из методов оценки рыночного риска является расчет и анализ показателя </a:t>
                </a:r>
                <a:r>
                  <a:rPr lang="ru-RU" sz="22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систематического рыночного риска</a:t>
                </a:r>
                <a:r>
                  <a:rPr lang="ru-RU" sz="2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2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бета-коэффициента</a:t>
                </a:r>
                <a:r>
                  <a:rPr lang="ru-RU" sz="2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β</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оценивающего чувствительность риска акции по отношению к риску всего рынка в целом:</a:t>
                </a:r>
              </a:p>
              <a:p>
                <a:pPr marL="6350" marR="6350" indent="443865" algn="just">
                  <a:spcBef>
                    <a:spcPts val="50"/>
                  </a:spcBef>
                  <a:spcAft>
                    <a:spcPts val="0"/>
                  </a:spcAft>
                </a:pP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p>
              <a:p>
                <a:pPr marL="158115" indent="450215" algn="ctr">
                  <a:spcAft>
                    <a:spcPts val="0"/>
                  </a:spcAft>
                </a:pPr>
                <a14:m>
                  <m:oMath xmlns:m="http://schemas.openxmlformats.org/officeDocument/2006/math">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ru-RU" sz="2200" i="1">
                            <a:solidFill>
                              <a:srgbClr val="002060"/>
                            </a:solidFill>
                            <a:latin typeface="Cambria Math" panose="02040503050406030204" pitchFamily="18" charset="0"/>
                            <a:ea typeface="Times New Roman" panose="02020603050405020304" pitchFamily="18" charset="0"/>
                          </a:rPr>
                          <m:t>𝛽</m:t>
                        </m:r>
                      </m:e>
                      <m:sub>
                        <m:r>
                          <a:rPr lang="en-US" sz="2200" i="1">
                            <a:solidFill>
                              <a:srgbClr val="002060"/>
                            </a:solidFill>
                            <a:latin typeface="Cambria Math" panose="02040503050406030204" pitchFamily="18" charset="0"/>
                            <a:ea typeface="Times New Roman" panose="02020603050405020304" pitchFamily="18" charset="0"/>
                          </a:rPr>
                          <m:t>𝑖</m:t>
                        </m:r>
                      </m:sub>
                    </m:sSub>
                    <m:r>
                      <a:rPr lang="ru-RU" sz="2200" i="1">
                        <a:solidFill>
                          <a:srgbClr val="002060"/>
                        </a:solidFill>
                        <a:latin typeface="Cambria Math" panose="02040503050406030204" pitchFamily="18" charset="0"/>
                        <a:ea typeface="Times New Roman" panose="02020603050405020304" pitchFamily="18" charset="0"/>
                      </a:rPr>
                      <m:t>= </m:t>
                    </m:r>
                    <m:f>
                      <m:fPr>
                        <m:ctrlPr>
                          <a:rPr lang="ru-RU" sz="2200" i="1">
                            <a:solidFill>
                              <a:srgbClr val="002060"/>
                            </a:solidFill>
                            <a:latin typeface="Cambria Math" panose="02040503050406030204" pitchFamily="18" charset="0"/>
                            <a:ea typeface="Times New Roman" panose="02020603050405020304" pitchFamily="18" charset="0"/>
                          </a:rPr>
                        </m:ctrlPr>
                      </m:fPr>
                      <m:num>
                        <m:r>
                          <a:rPr lang="ru-RU" sz="2200" i="1">
                            <a:solidFill>
                              <a:srgbClr val="002060"/>
                            </a:solidFill>
                            <a:latin typeface="Cambria Math" panose="02040503050406030204" pitchFamily="18" charset="0"/>
                            <a:ea typeface="Times New Roman" panose="02020603050405020304" pitchFamily="18" charset="0"/>
                          </a:rPr>
                          <m:t>𝐶𝑜𝑣</m:t>
                        </m:r>
                        <m:d>
                          <m:dPr>
                            <m:ctrlPr>
                              <a:rPr lang="ru-RU" sz="2200" i="1">
                                <a:solidFill>
                                  <a:srgbClr val="002060"/>
                                </a:solidFill>
                                <a:latin typeface="Cambria Math" panose="02040503050406030204" pitchFamily="18" charset="0"/>
                                <a:ea typeface="Times New Roman" panose="02020603050405020304" pitchFamily="18" charset="0"/>
                              </a:rPr>
                            </m:ctrlPr>
                          </m:dPr>
                          <m:e>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ru-RU" sz="2200" i="1">
                                    <a:solidFill>
                                      <a:srgbClr val="002060"/>
                                    </a:solidFill>
                                    <a:latin typeface="Cambria Math" panose="02040503050406030204" pitchFamily="18" charset="0"/>
                                    <a:ea typeface="Times New Roman" panose="02020603050405020304" pitchFamily="18" charset="0"/>
                                  </a:rPr>
                                  <m:t>𝑟</m:t>
                                </m:r>
                              </m:e>
                              <m:sub>
                                <m:r>
                                  <a:rPr lang="ru-RU" sz="2200" i="1">
                                    <a:solidFill>
                                      <a:srgbClr val="002060"/>
                                    </a:solidFill>
                                    <a:latin typeface="Cambria Math" panose="02040503050406030204" pitchFamily="18" charset="0"/>
                                    <a:ea typeface="Times New Roman" panose="02020603050405020304" pitchFamily="18" charset="0"/>
                                  </a:rPr>
                                  <m:t>𝑖</m:t>
                                </m:r>
                              </m:sub>
                            </m:sSub>
                            <m:r>
                              <a:rPr lang="ru-RU" sz="2200" i="1">
                                <a:solidFill>
                                  <a:srgbClr val="002060"/>
                                </a:solidFill>
                                <a:latin typeface="Cambria Math" panose="02040503050406030204" pitchFamily="18" charset="0"/>
                                <a:ea typeface="Times New Roman" panose="02020603050405020304" pitchFamily="18" charset="0"/>
                              </a:rPr>
                              <m:t>,</m:t>
                            </m:r>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en-US" sz="2200" i="1">
                                    <a:solidFill>
                                      <a:srgbClr val="002060"/>
                                    </a:solidFill>
                                    <a:latin typeface="Cambria Math" panose="02040503050406030204" pitchFamily="18" charset="0"/>
                                    <a:ea typeface="Times New Roman" panose="02020603050405020304" pitchFamily="18" charset="0"/>
                                  </a:rPr>
                                  <m:t>𝑟</m:t>
                                </m:r>
                              </m:e>
                              <m:sub>
                                <m:r>
                                  <a:rPr lang="ru-RU" sz="2200" i="1">
                                    <a:solidFill>
                                      <a:srgbClr val="002060"/>
                                    </a:solidFill>
                                    <a:latin typeface="Cambria Math" panose="02040503050406030204" pitchFamily="18" charset="0"/>
                                    <a:ea typeface="Times New Roman" panose="02020603050405020304" pitchFamily="18" charset="0"/>
                                  </a:rPr>
                                  <m:t>𝑚</m:t>
                                </m:r>
                              </m:sub>
                            </m:sSub>
                          </m:e>
                        </m:d>
                      </m:num>
                      <m:den>
                        <m:r>
                          <a:rPr lang="ru-RU" sz="2200" i="1">
                            <a:solidFill>
                              <a:srgbClr val="002060"/>
                            </a:solidFill>
                            <a:latin typeface="Cambria Math" panose="02040503050406030204" pitchFamily="18" charset="0"/>
                            <a:ea typeface="Times New Roman" panose="02020603050405020304" pitchFamily="18" charset="0"/>
                          </a:rPr>
                          <m:t>𝐷</m:t>
                        </m:r>
                        <m:d>
                          <m:dPr>
                            <m:ctrlPr>
                              <a:rPr lang="ru-RU" sz="2200" i="1">
                                <a:solidFill>
                                  <a:srgbClr val="002060"/>
                                </a:solidFill>
                                <a:latin typeface="Cambria Math" panose="02040503050406030204" pitchFamily="18" charset="0"/>
                                <a:ea typeface="Times New Roman" panose="02020603050405020304" pitchFamily="18" charset="0"/>
                              </a:rPr>
                            </m:ctrlPr>
                          </m:dPr>
                          <m:e>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ru-RU" sz="2200" i="1">
                                    <a:solidFill>
                                      <a:srgbClr val="002060"/>
                                    </a:solidFill>
                                    <a:latin typeface="Cambria Math" panose="02040503050406030204" pitchFamily="18" charset="0"/>
                                    <a:ea typeface="Times New Roman" panose="02020603050405020304" pitchFamily="18" charset="0"/>
                                  </a:rPr>
                                  <m:t>𝑟</m:t>
                                </m:r>
                              </m:e>
                              <m:sub>
                                <m:r>
                                  <a:rPr lang="ru-RU" sz="2200" i="1">
                                    <a:solidFill>
                                      <a:srgbClr val="002060"/>
                                    </a:solidFill>
                                    <a:latin typeface="Cambria Math" panose="02040503050406030204" pitchFamily="18" charset="0"/>
                                    <a:ea typeface="Times New Roman" panose="02020603050405020304" pitchFamily="18" charset="0"/>
                                  </a:rPr>
                                  <m:t>𝑚</m:t>
                                </m:r>
                              </m:sub>
                            </m:sSub>
                          </m:e>
                        </m:d>
                      </m:den>
                    </m:f>
                  </m:oMath>
                </a14:m>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p>
              <a:p>
                <a:pPr marL="158115" indent="450215" algn="just">
                  <a:spcAft>
                    <a:spcPts val="0"/>
                  </a:spcAft>
                  <a:tabLst>
                    <a:tab pos="5940425" algn="r"/>
                  </a:tabLst>
                </a:pP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p>
              <a:p>
                <a:pPr marL="158115" indent="450215" algn="just">
                  <a:spcAft>
                    <a:spcPts val="0"/>
                  </a:spcAft>
                  <a:tabLst>
                    <a:tab pos="5940425" algn="r"/>
                  </a:tabLst>
                </a:pP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где </a:t>
                </a:r>
                <a:r>
                  <a:rPr lang="ru-RU"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β</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бета-коэффициент </a:t>
                </a:r>
                <a:r>
                  <a:rPr lang="en-US" sz="2200"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-го актива;</a:t>
                </a:r>
              </a:p>
              <a:p>
                <a:pPr marL="158115" indent="450215" algn="just">
                  <a:spcAft>
                    <a:spcPts val="0"/>
                  </a:spcAft>
                  <a:tabLst>
                    <a:tab pos="5940425" algn="r"/>
                  </a:tabLst>
                </a:pPr>
                <a14:m>
                  <m:oMath xmlns:m="http://schemas.openxmlformats.org/officeDocument/2006/math">
                    <m:r>
                      <a:rPr lang="ru-RU" sz="2200" i="1">
                        <a:solidFill>
                          <a:srgbClr val="002060"/>
                        </a:solidFill>
                        <a:latin typeface="Cambria Math" panose="02040503050406030204" pitchFamily="18" charset="0"/>
                        <a:ea typeface="Times New Roman" panose="02020603050405020304" pitchFamily="18" charset="0"/>
                      </a:rPr>
                      <m:t>𝐶𝑜𝑣</m:t>
                    </m:r>
                    <m:d>
                      <m:dPr>
                        <m:ctrlPr>
                          <a:rPr lang="ru-RU" sz="2200" i="1">
                            <a:solidFill>
                              <a:srgbClr val="002060"/>
                            </a:solidFill>
                            <a:latin typeface="Cambria Math" panose="02040503050406030204" pitchFamily="18" charset="0"/>
                            <a:ea typeface="Times New Roman" panose="02020603050405020304" pitchFamily="18" charset="0"/>
                          </a:rPr>
                        </m:ctrlPr>
                      </m:dPr>
                      <m:e>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ru-RU" sz="2200" i="1">
                                <a:solidFill>
                                  <a:srgbClr val="002060"/>
                                </a:solidFill>
                                <a:latin typeface="Cambria Math" panose="02040503050406030204" pitchFamily="18" charset="0"/>
                                <a:ea typeface="Times New Roman" panose="02020603050405020304" pitchFamily="18" charset="0"/>
                              </a:rPr>
                              <m:t>𝑟</m:t>
                            </m:r>
                          </m:e>
                          <m:sub>
                            <m:r>
                              <a:rPr lang="ru-RU" sz="2200" i="1">
                                <a:solidFill>
                                  <a:srgbClr val="002060"/>
                                </a:solidFill>
                                <a:latin typeface="Cambria Math" panose="02040503050406030204" pitchFamily="18" charset="0"/>
                                <a:ea typeface="Times New Roman" panose="02020603050405020304" pitchFamily="18" charset="0"/>
                              </a:rPr>
                              <m:t>𝑖</m:t>
                            </m:r>
                          </m:sub>
                        </m:sSub>
                        <m:r>
                          <a:rPr lang="ru-RU" sz="2200" i="1">
                            <a:solidFill>
                              <a:srgbClr val="002060"/>
                            </a:solidFill>
                            <a:latin typeface="Cambria Math" panose="02040503050406030204" pitchFamily="18" charset="0"/>
                            <a:ea typeface="Times New Roman" panose="02020603050405020304" pitchFamily="18" charset="0"/>
                          </a:rPr>
                          <m:t>,</m:t>
                        </m:r>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en-US" sz="2200" i="1">
                                <a:solidFill>
                                  <a:srgbClr val="002060"/>
                                </a:solidFill>
                                <a:latin typeface="Cambria Math" panose="02040503050406030204" pitchFamily="18" charset="0"/>
                                <a:ea typeface="Times New Roman" panose="02020603050405020304" pitchFamily="18" charset="0"/>
                              </a:rPr>
                              <m:t>𝑟</m:t>
                            </m:r>
                          </m:e>
                          <m:sub>
                            <m:r>
                              <a:rPr lang="ru-RU" sz="2200" i="1">
                                <a:solidFill>
                                  <a:srgbClr val="002060"/>
                                </a:solidFill>
                                <a:latin typeface="Cambria Math" panose="02040503050406030204" pitchFamily="18" charset="0"/>
                                <a:ea typeface="Times New Roman" panose="02020603050405020304" pitchFamily="18" charset="0"/>
                              </a:rPr>
                              <m:t>𝑚</m:t>
                            </m:r>
                          </m:sub>
                        </m:sSub>
                      </m:e>
                    </m:d>
                  </m:oMath>
                </a14:m>
                <a:r>
                  <a:rPr lang="en-US"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ковариация случайных величин доходности </a:t>
                </a:r>
                <a:r>
                  <a:rPr lang="en-US" sz="2200"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-го актива и рынка (индекса);</a:t>
                </a:r>
              </a:p>
              <a:p>
                <a:pPr marL="158115" indent="450215" algn="just">
                  <a:spcAft>
                    <a:spcPts val="0"/>
                  </a:spcAft>
                  <a:tabLst>
                    <a:tab pos="5940425" algn="r"/>
                  </a:tabLst>
                </a:pPr>
                <a14:m>
                  <m:oMath xmlns:m="http://schemas.openxmlformats.org/officeDocument/2006/math">
                    <m:r>
                      <a:rPr lang="ru-RU" sz="2200" i="1">
                        <a:solidFill>
                          <a:srgbClr val="002060"/>
                        </a:solidFill>
                        <a:latin typeface="Cambria Math" panose="02040503050406030204" pitchFamily="18" charset="0"/>
                        <a:ea typeface="Times New Roman" panose="02020603050405020304" pitchFamily="18" charset="0"/>
                      </a:rPr>
                      <m:t>𝐷</m:t>
                    </m:r>
                    <m:d>
                      <m:dPr>
                        <m:ctrlPr>
                          <a:rPr lang="ru-RU" sz="2200" i="1">
                            <a:solidFill>
                              <a:srgbClr val="002060"/>
                            </a:solidFill>
                            <a:latin typeface="Cambria Math" panose="02040503050406030204" pitchFamily="18" charset="0"/>
                            <a:ea typeface="Times New Roman" panose="02020603050405020304" pitchFamily="18" charset="0"/>
                          </a:rPr>
                        </m:ctrlPr>
                      </m:dPr>
                      <m:e>
                        <m:sSub>
                          <m:sSubPr>
                            <m:ctrlPr>
                              <a:rPr lang="ru-RU" sz="2200" i="1">
                                <a:solidFill>
                                  <a:srgbClr val="002060"/>
                                </a:solidFill>
                                <a:latin typeface="Cambria Math" panose="02040503050406030204" pitchFamily="18" charset="0"/>
                                <a:ea typeface="Times New Roman" panose="02020603050405020304" pitchFamily="18" charset="0"/>
                              </a:rPr>
                            </m:ctrlPr>
                          </m:sSubPr>
                          <m:e>
                            <m:r>
                              <a:rPr lang="ru-RU" sz="2200" i="1">
                                <a:solidFill>
                                  <a:srgbClr val="002060"/>
                                </a:solidFill>
                                <a:latin typeface="Cambria Math" panose="02040503050406030204" pitchFamily="18" charset="0"/>
                                <a:ea typeface="Times New Roman" panose="02020603050405020304" pitchFamily="18" charset="0"/>
                              </a:rPr>
                              <m:t>𝑟</m:t>
                            </m:r>
                          </m:e>
                          <m:sub>
                            <m:r>
                              <a:rPr lang="ru-RU" sz="2200" i="1">
                                <a:solidFill>
                                  <a:srgbClr val="002060"/>
                                </a:solidFill>
                                <a:latin typeface="Cambria Math" panose="02040503050406030204" pitchFamily="18" charset="0"/>
                                <a:ea typeface="Times New Roman" panose="02020603050405020304" pitchFamily="18" charset="0"/>
                              </a:rPr>
                              <m:t>𝑚</m:t>
                            </m:r>
                          </m:sub>
                        </m:sSub>
                      </m:e>
                    </m:d>
                  </m:oMath>
                </a14:m>
                <a:r>
                  <a:rPr lang="en-US" sz="2200" baseline="-25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дисперсия доходности рынка.</a:t>
                </a:r>
              </a:p>
              <a:p>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Данный метод основан на </a:t>
                </a:r>
                <a:r>
                  <a:rPr lang="ru-RU"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модели оценки капитальных активов</a:t>
                </a:r>
                <a:r>
                  <a:rPr lang="ru-RU" sz="2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У. Шарпа </a:t>
                </a:r>
                <a:r>
                  <a:rPr lang="ru-RU"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Capital Asset Pricing Model </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САРМ) </a:t>
                </a:r>
                <a:r>
                  <a:rPr lang="ru-RU"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и применяется для оценки риска акций, котирующихся на фондовых биржах. Так как рыночная доходность в общем случае неизвестна, для ее оценки используют любой индекс с широкой базой. </a:t>
                </a:r>
                <a:endParaRPr lang="ru-RU" sz="2200" dirty="0">
                  <a:solidFill>
                    <a:srgbClr val="002060"/>
                  </a:solidFill>
                  <a:latin typeface="Times New Roman" panose="02020603050405020304" pitchFamily="18" charset="0"/>
                  <a:cs typeface="Times New Roman" panose="02020603050405020304" pitchFamily="18" charset="0"/>
                </a:endParaRPr>
              </a:p>
            </p:txBody>
          </p:sp>
        </mc:Choice>
        <mc:Fallback>
          <p:sp>
            <p:nvSpPr>
              <p:cNvPr id="5" name="Прямоугольник 4">
                <a:extLst>
                  <a:ext uri="{FF2B5EF4-FFF2-40B4-BE49-F238E27FC236}">
                    <a16:creationId xmlns:a16="http://schemas.microsoft.com/office/drawing/2014/main" id="{4AD0958C-2092-45A4-A724-475CB739FB52}"/>
                  </a:ext>
                </a:extLst>
              </p:cNvPr>
              <p:cNvSpPr>
                <a:spLocks noRot="1" noChangeAspect="1" noMove="1" noResize="1" noEditPoints="1" noAdjustHandles="1" noChangeArrowheads="1" noChangeShapeType="1" noTextEdit="1"/>
              </p:cNvSpPr>
              <p:nvPr/>
            </p:nvSpPr>
            <p:spPr>
              <a:xfrm>
                <a:off x="320040" y="1130551"/>
                <a:ext cx="11689080" cy="4714239"/>
              </a:xfrm>
              <a:prstGeom prst="rect">
                <a:avLst/>
              </a:prstGeom>
              <a:blipFill>
                <a:blip r:embed="rId2"/>
                <a:stretch>
                  <a:fillRect l="-678" t="-775" r="-574" b="-1680"/>
                </a:stretch>
              </a:blipFill>
            </p:spPr>
            <p:txBody>
              <a:bodyPr/>
              <a:lstStyle/>
              <a:p>
                <a:r>
                  <a:rPr lang="ru-RU">
                    <a:noFill/>
                  </a:rPr>
                  <a:t> </a:t>
                </a:r>
              </a:p>
            </p:txBody>
          </p:sp>
        </mc:Fallback>
      </mc:AlternateContent>
    </p:spTree>
    <p:extLst>
      <p:ext uri="{BB962C8B-B14F-4D97-AF65-F5344CB8AC3E}">
        <p14:creationId xmlns:p14="http://schemas.microsoft.com/office/powerpoint/2010/main" val="1566596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CF6302AD-039F-4406-87CE-7EA90818E3F7}"/>
                  </a:ext>
                </a:extLst>
              </p:cNvPr>
              <p:cNvSpPr/>
              <p:nvPr/>
            </p:nvSpPr>
            <p:spPr>
              <a:xfrm>
                <a:off x="0" y="110863"/>
                <a:ext cx="11902440" cy="6215612"/>
              </a:xfrm>
              <a:prstGeom prst="rect">
                <a:avLst/>
              </a:prstGeom>
            </p:spPr>
            <p:txBody>
              <a:bodyPr wrap="square">
                <a:spAutoFit/>
              </a:bodyPr>
              <a:lstStyle/>
              <a:p>
                <a:pPr marL="3175" indent="450215" algn="just">
                  <a:lnSpc>
                    <a:spcPct val="150000"/>
                  </a:lnSpc>
                  <a:spcAft>
                    <a:spcPts val="0"/>
                  </a:spcAft>
                </a:pPr>
                <a:r>
                  <a:rPr lang="ru-RU" sz="2000" b="1" dirty="0">
                    <a:solidFill>
                      <a:srgbClr val="002060"/>
                    </a:solidFill>
                    <a:latin typeface="Times New Roman" panose="02020603050405020304" pitchFamily="18" charset="0"/>
                    <a:ea typeface="Times New Roman" panose="02020603050405020304" pitchFamily="18" charset="0"/>
                  </a:rPr>
                  <a:t>Премия за риск</a:t>
                </a:r>
                <a:r>
                  <a:rPr lang="ru-RU" sz="2000" dirty="0">
                    <a:solidFill>
                      <a:srgbClr val="002060"/>
                    </a:solidFill>
                    <a:latin typeface="Times New Roman" panose="02020603050405020304" pitchFamily="18" charset="0"/>
                    <a:ea typeface="Times New Roman" panose="02020603050405020304" pitchFamily="18" charset="0"/>
                  </a:rPr>
                  <a:t> является одним из косвенных показателей риска, которая рассчитывается как разность доходности данного актива </a:t>
                </a:r>
                <a:r>
                  <a:rPr lang="en-US" sz="2000" i="1" dirty="0" err="1">
                    <a:solidFill>
                      <a:srgbClr val="002060"/>
                    </a:solidFill>
                    <a:effectLst/>
                    <a:latin typeface="Times New Roman" panose="02020603050405020304" pitchFamily="18" charset="0"/>
                    <a:ea typeface="Times New Roman" panose="02020603050405020304" pitchFamily="18" charset="0"/>
                  </a:rPr>
                  <a:t>r</a:t>
                </a:r>
                <a:r>
                  <a:rPr lang="en-US" sz="2000" i="1" baseline="-25000" dirty="0" err="1">
                    <a:solidFill>
                      <a:srgbClr val="002060"/>
                    </a:solidFill>
                    <a:effectLst/>
                    <a:latin typeface="Times New Roman" panose="02020603050405020304" pitchFamily="18" charset="0"/>
                    <a:ea typeface="Times New Roman" panose="02020603050405020304" pitchFamily="18" charset="0"/>
                  </a:rPr>
                  <a:t>i</a:t>
                </a:r>
                <a:r>
                  <a:rPr lang="ru-RU" sz="2000" dirty="0">
                    <a:solidFill>
                      <a:srgbClr val="002060"/>
                    </a:solidFill>
                    <a:effectLst/>
                    <a:latin typeface="Times New Roman" panose="02020603050405020304" pitchFamily="18" charset="0"/>
                    <a:ea typeface="Times New Roman" panose="02020603050405020304" pitchFamily="18" charset="0"/>
                  </a:rPr>
                  <a:t>,</a:t>
                </a:r>
                <a:r>
                  <a:rPr lang="ru-RU" sz="2000" dirty="0">
                    <a:solidFill>
                      <a:srgbClr val="002060"/>
                    </a:solidFill>
                    <a:latin typeface="Times New Roman" panose="02020603050405020304" pitchFamily="18" charset="0"/>
                    <a:ea typeface="Times New Roman" panose="02020603050405020304" pitchFamily="18" charset="0"/>
                  </a:rPr>
                  <a:t> которому присущ риск, и доходности безрисковых вложений </a:t>
                </a:r>
                <a:r>
                  <a:rPr lang="en-US" sz="2000" i="1" dirty="0">
                    <a:solidFill>
                      <a:srgbClr val="002060"/>
                    </a:solidFill>
                    <a:effectLst/>
                    <a:latin typeface="Times New Roman" panose="02020603050405020304" pitchFamily="18" charset="0"/>
                    <a:ea typeface="Times New Roman" panose="02020603050405020304" pitchFamily="18" charset="0"/>
                  </a:rPr>
                  <a:t>r</a:t>
                </a:r>
                <a:r>
                  <a:rPr lang="en-US" sz="2000" i="1" baseline="-25000" dirty="0">
                    <a:solidFill>
                      <a:srgbClr val="002060"/>
                    </a:solidFill>
                    <a:effectLst/>
                    <a:latin typeface="Times New Roman" panose="02020603050405020304" pitchFamily="18" charset="0"/>
                    <a:ea typeface="Times New Roman" panose="02020603050405020304" pitchFamily="18" charset="0"/>
                  </a:rPr>
                  <a:t>f</a:t>
                </a:r>
                <a:r>
                  <a:rPr lang="en-US" sz="2000" dirty="0">
                    <a:solidFill>
                      <a:srgbClr val="002060"/>
                    </a:solidFill>
                    <a:effectLst/>
                    <a:latin typeface="Times New Roman" panose="02020603050405020304" pitchFamily="18" charset="0"/>
                    <a:ea typeface="Times New Roman" panose="02020603050405020304" pitchFamily="18" charset="0"/>
                  </a:rPr>
                  <a:t> </a:t>
                </a:r>
                <a:r>
                  <a:rPr lang="ru-RU" sz="2000" dirty="0">
                    <a:solidFill>
                      <a:srgbClr val="002060"/>
                    </a:solidFill>
                    <a:latin typeface="Times New Roman" panose="02020603050405020304" pitchFamily="18" charset="0"/>
                    <a:ea typeface="Times New Roman" panose="02020603050405020304" pitchFamily="18" charset="0"/>
                  </a:rPr>
                  <a:t>в качестве которого на практике часто принимают уровень доходности по казначейским обязательствам США. </a:t>
                </a:r>
                <a:endParaRPr lang="ru-RU" sz="2000" dirty="0">
                  <a:solidFill>
                    <a:srgbClr val="002060"/>
                  </a:solidFill>
                  <a:effectLst/>
                  <a:latin typeface="Times New Roman" panose="02020603050405020304" pitchFamily="18" charset="0"/>
                  <a:ea typeface="Times New Roman" panose="02020603050405020304" pitchFamily="18" charset="0"/>
                </a:endParaRPr>
              </a:p>
              <a:p>
                <a:pPr marL="158115" indent="450215" algn="just">
                  <a:lnSpc>
                    <a:spcPct val="150000"/>
                  </a:lnSpc>
                  <a:spcBef>
                    <a:spcPts val="145"/>
                  </a:spcBef>
                  <a:spcAft>
                    <a:spcPts val="0"/>
                  </a:spcAft>
                </a:pPr>
                <a:r>
                  <a:rPr lang="ru-RU" sz="2000" dirty="0">
                    <a:solidFill>
                      <a:srgbClr val="002060"/>
                    </a:solidFill>
                    <a:latin typeface="Times New Roman" panose="02020603050405020304" pitchFamily="18" charset="0"/>
                    <a:ea typeface="Times New Roman" panose="02020603050405020304" pitchFamily="18" charset="0"/>
                  </a:rPr>
                  <a:t>Модель </a:t>
                </a:r>
                <a:r>
                  <a:rPr lang="ru-RU" sz="2000" i="1" dirty="0">
                    <a:solidFill>
                      <a:srgbClr val="002060"/>
                    </a:solidFill>
                    <a:latin typeface="Times New Roman" panose="02020603050405020304" pitchFamily="18" charset="0"/>
                    <a:ea typeface="Times New Roman" panose="02020603050405020304" pitchFamily="18" charset="0"/>
                  </a:rPr>
                  <a:t>САРМ</a:t>
                </a:r>
                <a:r>
                  <a:rPr lang="ru-RU" sz="2000" dirty="0">
                    <a:solidFill>
                      <a:srgbClr val="002060"/>
                    </a:solidFill>
                    <a:latin typeface="Times New Roman" panose="02020603050405020304" pitchFamily="18" charset="0"/>
                    <a:ea typeface="Times New Roman" panose="02020603050405020304" pitchFamily="18" charset="0"/>
                  </a:rPr>
                  <a:t> предполагает, что премия за систематический риск данной ценной бумаги пропорциональна премии за риск по рыночному портфелю (индексу) с коэффициентом пропорциональности </a:t>
                </a:r>
                <a:r>
                  <a:rPr lang="ru-RU" sz="2000" i="1" dirty="0">
                    <a:solidFill>
                      <a:srgbClr val="002060"/>
                    </a:solidFill>
                    <a:effectLst/>
                    <a:latin typeface="Times New Roman" panose="02020603050405020304" pitchFamily="18" charset="0"/>
                    <a:ea typeface="Times New Roman" panose="02020603050405020304" pitchFamily="18" charset="0"/>
                  </a:rPr>
                  <a:t>β</a:t>
                </a:r>
                <a:r>
                  <a:rPr lang="en-US" sz="2000" i="1" baseline="-25000" dirty="0" err="1">
                    <a:solidFill>
                      <a:srgbClr val="002060"/>
                    </a:solidFill>
                    <a:effectLst/>
                    <a:latin typeface="Times New Roman" panose="02020603050405020304" pitchFamily="18" charset="0"/>
                    <a:ea typeface="Times New Roman" panose="02020603050405020304" pitchFamily="18" charset="0"/>
                  </a:rPr>
                  <a:t>i</a:t>
                </a:r>
                <a:r>
                  <a:rPr lang="ru-RU" sz="2000" dirty="0">
                    <a:solidFill>
                      <a:srgbClr val="002060"/>
                    </a:solidFill>
                    <a:effectLst/>
                    <a:latin typeface="Times New Roman" panose="02020603050405020304" pitchFamily="18" charset="0"/>
                    <a:ea typeface="Times New Roman" panose="02020603050405020304" pitchFamily="18" charset="0"/>
                  </a:rPr>
                  <a:t>:</a:t>
                </a:r>
              </a:p>
              <a:p>
                <a:pPr marL="158115" indent="450215" algn="ctr">
                  <a:lnSpc>
                    <a:spcPct val="150000"/>
                  </a:lnSpc>
                  <a:spcBef>
                    <a:spcPts val="145"/>
                  </a:spcBef>
                  <a:spcAft>
                    <a:spcPts val="0"/>
                  </a:spcAft>
                </a:pPr>
                <a:r>
                  <a:rPr lang="en-US" sz="2000" dirty="0">
                    <a:solidFill>
                      <a:srgbClr val="002060"/>
                    </a:solidFill>
                    <a:latin typeface="Times New Roman" panose="02020603050405020304" pitchFamily="18" charset="0"/>
                    <a:ea typeface="Times New Roman" panose="02020603050405020304" pitchFamily="18" charset="0"/>
                  </a:rPr>
                  <a:t> </a:t>
                </a:r>
                <a14:m>
                  <m:oMath xmlns:m="http://schemas.openxmlformats.org/officeDocument/2006/math">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𝑖</m:t>
                        </m:r>
                      </m:sub>
                    </m:sSub>
                    <m:r>
                      <a:rPr lang="ru-RU" sz="2000" i="1">
                        <a:solidFill>
                          <a:srgbClr val="002060"/>
                        </a:solidFill>
                        <a:effectLst/>
                        <a:latin typeface="Cambria Math" panose="02040503050406030204" pitchFamily="18" charset="0"/>
                        <a:ea typeface="Times New Roman" panose="02020603050405020304" pitchFamily="18" charset="0"/>
                      </a:rPr>
                      <m:t>− </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ru-RU"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𝑓</m:t>
                        </m:r>
                      </m:sub>
                    </m:sSub>
                    <m:r>
                      <a:rPr lang="ru-RU" sz="2000" i="1">
                        <a:solidFill>
                          <a:srgbClr val="002060"/>
                        </a:solidFill>
                        <a:effectLst/>
                        <a:latin typeface="Cambria Math" panose="02040503050406030204" pitchFamily="18" charset="0"/>
                        <a:ea typeface="Times New Roman" panose="02020603050405020304" pitchFamily="18" charset="0"/>
                      </a:rPr>
                      <m:t>= </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ru-RU" sz="2000" i="1">
                            <a:solidFill>
                              <a:srgbClr val="002060"/>
                            </a:solidFill>
                            <a:effectLst/>
                            <a:latin typeface="Cambria Math" panose="02040503050406030204" pitchFamily="18" charset="0"/>
                            <a:ea typeface="Times New Roman" panose="02020603050405020304" pitchFamily="18" charset="0"/>
                          </a:rPr>
                          <m:t>𝛽</m:t>
                        </m:r>
                      </m:e>
                      <m:sub>
                        <m:r>
                          <a:rPr lang="en-US" sz="2000" i="1">
                            <a:solidFill>
                              <a:srgbClr val="002060"/>
                            </a:solidFill>
                            <a:effectLst/>
                            <a:latin typeface="Cambria Math" panose="02040503050406030204" pitchFamily="18" charset="0"/>
                            <a:ea typeface="Times New Roman" panose="02020603050405020304" pitchFamily="18" charset="0"/>
                          </a:rPr>
                          <m:t>𝑖</m:t>
                        </m:r>
                      </m:sub>
                    </m:sSub>
                    <m:d>
                      <m:dPr>
                        <m:ctrlPr>
                          <a:rPr lang="ru-RU" sz="2000" i="1">
                            <a:solidFill>
                              <a:srgbClr val="002060"/>
                            </a:solidFill>
                            <a:effectLst/>
                            <a:latin typeface="Cambria Math" panose="02040503050406030204" pitchFamily="18" charset="0"/>
                            <a:ea typeface="Times New Roman" panose="02020603050405020304" pitchFamily="18" charset="0"/>
                          </a:rPr>
                        </m:ctrlPr>
                      </m:dPr>
                      <m:e>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𝑚</m:t>
                            </m:r>
                          </m:sub>
                        </m:sSub>
                        <m:r>
                          <a:rPr lang="ru-RU" sz="2000" i="1">
                            <a:solidFill>
                              <a:srgbClr val="002060"/>
                            </a:solidFill>
                            <a:effectLst/>
                            <a:latin typeface="Cambria Math" panose="02040503050406030204" pitchFamily="18" charset="0"/>
                            <a:ea typeface="Times New Roman" panose="02020603050405020304" pitchFamily="18" charset="0"/>
                          </a:rPr>
                          <m:t>− </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ru-RU"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𝑓</m:t>
                            </m:r>
                          </m:sub>
                        </m:sSub>
                      </m:e>
                    </m:d>
                  </m:oMath>
                </a14:m>
                <a:r>
                  <a:rPr lang="en-US" sz="2000" dirty="0">
                    <a:solidFill>
                      <a:srgbClr val="002060"/>
                    </a:solidFill>
                    <a:effectLst/>
                    <a:latin typeface="Times New Roman" panose="02020603050405020304" pitchFamily="18" charset="0"/>
                    <a:ea typeface="Times New Roman" panose="02020603050405020304" pitchFamily="18" charset="0"/>
                  </a:rPr>
                  <a:t>.</a:t>
                </a:r>
                <a:endParaRPr lang="ru-RU" sz="2000" dirty="0">
                  <a:solidFill>
                    <a:srgbClr val="002060"/>
                  </a:solidFill>
                  <a:effectLst/>
                  <a:latin typeface="Times New Roman" panose="02020603050405020304" pitchFamily="18" charset="0"/>
                  <a:ea typeface="Times New Roman" panose="02020603050405020304" pitchFamily="18" charset="0"/>
                </a:endParaRPr>
              </a:p>
              <a:p>
                <a:pPr marL="158115" algn="ctr">
                  <a:lnSpc>
                    <a:spcPct val="150000"/>
                  </a:lnSpc>
                  <a:spcAft>
                    <a:spcPts val="0"/>
                  </a:spcAft>
                </a:pPr>
                <a:r>
                  <a:rPr lang="en-US" sz="2000" dirty="0">
                    <a:solidFill>
                      <a:srgbClr val="002060"/>
                    </a:solidFill>
                    <a:latin typeface="Times New Roman" panose="02020603050405020304" pitchFamily="18" charset="0"/>
                    <a:ea typeface="Times New Roman" panose="02020603050405020304" pitchFamily="18" charset="0"/>
                  </a:rPr>
                  <a:t> </a:t>
                </a:r>
                <a:endParaRPr lang="ru-RU" sz="2000" dirty="0">
                  <a:solidFill>
                    <a:srgbClr val="002060"/>
                  </a:solidFill>
                  <a:effectLst/>
                  <a:latin typeface="Times New Roman" panose="02020603050405020304" pitchFamily="18" charset="0"/>
                  <a:ea typeface="Times New Roman" panose="02020603050405020304" pitchFamily="18" charset="0"/>
                </a:endParaRPr>
              </a:p>
              <a:p>
                <a:pPr marL="158115" indent="450215" algn="just">
                  <a:lnSpc>
                    <a:spcPct val="150000"/>
                  </a:lnSpc>
                  <a:spcAft>
                    <a:spcPts val="0"/>
                  </a:spcAft>
                </a:pPr>
                <a:r>
                  <a:rPr lang="ru-RU" sz="2000" dirty="0">
                    <a:solidFill>
                      <a:srgbClr val="002060"/>
                    </a:solidFill>
                    <a:latin typeface="Times New Roman" panose="02020603050405020304" pitchFamily="18" charset="0"/>
                    <a:ea typeface="Times New Roman" panose="02020603050405020304" pitchFamily="18" charset="0"/>
                  </a:rPr>
                  <a:t>На практике премии за риск конкретных активов могут отклоняться от расчетных премий за систематический риск этих активов, и величина этих отклонений может быть охарактеризована как </a:t>
                </a:r>
                <a:r>
                  <a:rPr lang="ru-RU" sz="2000" b="1" i="1" dirty="0">
                    <a:solidFill>
                      <a:srgbClr val="002060"/>
                    </a:solidFill>
                    <a:latin typeface="Times New Roman" panose="02020603050405020304" pitchFamily="18" charset="0"/>
                    <a:ea typeface="Times New Roman" panose="02020603050405020304" pitchFamily="18" charset="0"/>
                  </a:rPr>
                  <a:t>несистематический</a:t>
                </a:r>
                <a:r>
                  <a:rPr lang="ru-RU" sz="2000" i="1" dirty="0">
                    <a:solidFill>
                      <a:srgbClr val="002060"/>
                    </a:solidFill>
                    <a:latin typeface="Times New Roman" panose="02020603050405020304" pitchFamily="18" charset="0"/>
                    <a:ea typeface="Times New Roman" panose="02020603050405020304" pitchFamily="18" charset="0"/>
                  </a:rPr>
                  <a:t> (специфический)</a:t>
                </a:r>
                <a:r>
                  <a:rPr lang="ru-RU" sz="2000" dirty="0">
                    <a:solidFill>
                      <a:srgbClr val="002060"/>
                    </a:solidFill>
                    <a:latin typeface="Times New Roman" panose="02020603050405020304" pitchFamily="18" charset="0"/>
                    <a:ea typeface="Times New Roman" panose="02020603050405020304" pitchFamily="18" charset="0"/>
                  </a:rPr>
                  <a:t> риск активов, который описывается альфа-коэффициентом (</a:t>
                </a:r>
                <a:r>
                  <a:rPr lang="ru-RU" sz="2000" i="1" dirty="0">
                    <a:solidFill>
                      <a:srgbClr val="002060"/>
                    </a:solidFill>
                    <a:effectLst/>
                    <a:latin typeface="Times New Roman" panose="02020603050405020304" pitchFamily="18" charset="0"/>
                    <a:ea typeface="Times New Roman" panose="02020603050405020304" pitchFamily="18" charset="0"/>
                  </a:rPr>
                  <a:t>α</a:t>
                </a:r>
                <a:r>
                  <a:rPr lang="ru-RU" sz="2000" dirty="0">
                    <a:solidFill>
                      <a:srgbClr val="002060"/>
                    </a:solidFill>
                    <a:latin typeface="Times New Roman" panose="02020603050405020304" pitchFamily="18" charset="0"/>
                    <a:ea typeface="Times New Roman" panose="02020603050405020304" pitchFamily="18" charset="0"/>
                  </a:rPr>
                  <a:t>), показывающим переоценку или недооценку рынком систематического риска для данного актива:</a:t>
                </a:r>
                <a:endParaRPr lang="ru-RU" sz="2000" dirty="0">
                  <a:solidFill>
                    <a:srgbClr val="002060"/>
                  </a:solidFill>
                  <a:effectLst/>
                  <a:latin typeface="Times New Roman" panose="02020603050405020304" pitchFamily="18" charset="0"/>
                  <a:ea typeface="Times New Roman" panose="02020603050405020304" pitchFamily="18" charset="0"/>
                </a:endParaRPr>
              </a:p>
              <a:p>
                <a:pPr marL="158115" indent="234950" algn="ctr">
                  <a:lnSpc>
                    <a:spcPct val="150000"/>
                  </a:lnSpc>
                  <a:spcAft>
                    <a:spcPts val="0"/>
                  </a:spcAft>
                </a:pPr>
                <a:r>
                  <a:rPr lang="ru-RU" sz="2000" dirty="0">
                    <a:solidFill>
                      <a:srgbClr val="002060"/>
                    </a:solidFill>
                    <a:latin typeface="Times New Roman" panose="02020603050405020304" pitchFamily="18" charset="0"/>
                    <a:ea typeface="Times New Roman" panose="02020603050405020304" pitchFamily="18" charset="0"/>
                  </a:rPr>
                  <a:t> </a:t>
                </a:r>
                <a14:m>
                  <m:oMath xmlns:m="http://schemas.openxmlformats.org/officeDocument/2006/math">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𝛼</m:t>
                        </m:r>
                      </m:e>
                      <m:sub>
                        <m:r>
                          <a:rPr lang="en-US" sz="2000" i="1">
                            <a:solidFill>
                              <a:srgbClr val="002060"/>
                            </a:solidFill>
                            <a:effectLst/>
                            <a:latin typeface="Cambria Math" panose="02040503050406030204" pitchFamily="18" charset="0"/>
                            <a:ea typeface="Times New Roman" panose="02020603050405020304" pitchFamily="18" charset="0"/>
                          </a:rPr>
                          <m:t>𝑖</m:t>
                        </m:r>
                      </m:sub>
                    </m:sSub>
                    <m:r>
                      <a:rPr lang="ru-RU" sz="2000" i="1">
                        <a:solidFill>
                          <a:srgbClr val="002060"/>
                        </a:solidFill>
                        <a:effectLst/>
                        <a:latin typeface="Cambria Math" panose="02040503050406030204" pitchFamily="18" charset="0"/>
                        <a:ea typeface="Times New Roman" panose="02020603050405020304" pitchFamily="18" charset="0"/>
                      </a:rPr>
                      <m:t>= </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𝑖</m:t>
                        </m:r>
                      </m:sub>
                    </m:sSub>
                    <m:r>
                      <a:rPr lang="ru-RU" sz="2000" i="1">
                        <a:solidFill>
                          <a:srgbClr val="002060"/>
                        </a:solidFill>
                        <a:effectLst/>
                        <a:latin typeface="Cambria Math" panose="02040503050406030204" pitchFamily="18" charset="0"/>
                        <a:ea typeface="Times New Roman" panose="02020603050405020304" pitchFamily="18" charset="0"/>
                      </a:rPr>
                      <m:t>− </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ru-RU"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𝑓</m:t>
                        </m:r>
                      </m:sub>
                    </m:sSub>
                    <m:r>
                      <a:rPr lang="ru-RU" sz="2000" i="1">
                        <a:solidFill>
                          <a:srgbClr val="002060"/>
                        </a:solidFill>
                        <a:effectLst/>
                        <a:latin typeface="Cambria Math" panose="02040503050406030204" pitchFamily="18" charset="0"/>
                        <a:ea typeface="Times New Roman" panose="02020603050405020304" pitchFamily="18" charset="0"/>
                      </a:rPr>
                      <m:t>−</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ru-RU" sz="2000" i="1">
                            <a:solidFill>
                              <a:srgbClr val="002060"/>
                            </a:solidFill>
                            <a:effectLst/>
                            <a:latin typeface="Cambria Math" panose="02040503050406030204" pitchFamily="18" charset="0"/>
                            <a:ea typeface="Times New Roman" panose="02020603050405020304" pitchFamily="18" charset="0"/>
                          </a:rPr>
                          <m:t>𝛽</m:t>
                        </m:r>
                      </m:e>
                      <m:sub>
                        <m:r>
                          <a:rPr lang="en-US" sz="2000" i="1">
                            <a:solidFill>
                              <a:srgbClr val="002060"/>
                            </a:solidFill>
                            <a:effectLst/>
                            <a:latin typeface="Cambria Math" panose="02040503050406030204" pitchFamily="18" charset="0"/>
                            <a:ea typeface="Times New Roman" panose="02020603050405020304" pitchFamily="18" charset="0"/>
                          </a:rPr>
                          <m:t>𝑖</m:t>
                        </m:r>
                      </m:sub>
                    </m:sSub>
                    <m:d>
                      <m:dPr>
                        <m:ctrlPr>
                          <a:rPr lang="ru-RU" sz="2000" i="1">
                            <a:solidFill>
                              <a:srgbClr val="002060"/>
                            </a:solidFill>
                            <a:effectLst/>
                            <a:latin typeface="Cambria Math" panose="02040503050406030204" pitchFamily="18" charset="0"/>
                            <a:ea typeface="Times New Roman" panose="02020603050405020304" pitchFamily="18" charset="0"/>
                          </a:rPr>
                        </m:ctrlPr>
                      </m:dPr>
                      <m:e>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𝑚</m:t>
                            </m:r>
                          </m:sub>
                        </m:sSub>
                        <m:r>
                          <a:rPr lang="ru-RU" sz="2000" i="1">
                            <a:solidFill>
                              <a:srgbClr val="002060"/>
                            </a:solidFill>
                            <a:effectLst/>
                            <a:latin typeface="Cambria Math" panose="02040503050406030204" pitchFamily="18" charset="0"/>
                            <a:ea typeface="Times New Roman" panose="02020603050405020304" pitchFamily="18" charset="0"/>
                          </a:rPr>
                          <m:t>− </m:t>
                        </m:r>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ru-RU" sz="2000" i="1">
                                <a:solidFill>
                                  <a:srgbClr val="002060"/>
                                </a:solidFill>
                                <a:effectLst/>
                                <a:latin typeface="Cambria Math" panose="02040503050406030204" pitchFamily="18" charset="0"/>
                                <a:ea typeface="Times New Roman" panose="02020603050405020304" pitchFamily="18" charset="0"/>
                              </a:rPr>
                              <m:t>𝑟</m:t>
                            </m:r>
                          </m:e>
                          <m:sub>
                            <m:r>
                              <a:rPr lang="ru-RU" sz="2000" i="1">
                                <a:solidFill>
                                  <a:srgbClr val="002060"/>
                                </a:solidFill>
                                <a:effectLst/>
                                <a:latin typeface="Cambria Math" panose="02040503050406030204" pitchFamily="18" charset="0"/>
                                <a:ea typeface="Times New Roman" panose="02020603050405020304" pitchFamily="18" charset="0"/>
                              </a:rPr>
                              <m:t>𝑓</m:t>
                            </m:r>
                          </m:sub>
                        </m:sSub>
                      </m:e>
                    </m:d>
                    <m:r>
                      <a:rPr lang="en-US" sz="2000" b="0" i="0" smtClean="0">
                        <a:solidFill>
                          <a:srgbClr val="002060"/>
                        </a:solidFill>
                        <a:effectLst/>
                        <a:latin typeface="Cambria Math" panose="02040503050406030204" pitchFamily="18" charset="0"/>
                        <a:ea typeface="Times New Roman" panose="02020603050405020304" pitchFamily="18" charset="0"/>
                      </a:rPr>
                      <m:t>.</m:t>
                    </m:r>
                  </m:oMath>
                </a14:m>
                <a:endParaRPr lang="ru-RU" sz="2000" dirty="0">
                  <a:effectLst/>
                  <a:latin typeface="Times New Roman" panose="02020603050405020304" pitchFamily="18" charset="0"/>
                  <a:ea typeface="Times New Roman" panose="02020603050405020304" pitchFamily="18" charset="0"/>
                </a:endParaRPr>
              </a:p>
            </p:txBody>
          </p:sp>
        </mc:Choice>
        <mc:Fallback>
          <p:sp>
            <p:nvSpPr>
              <p:cNvPr id="4" name="Прямоугольник 3">
                <a:extLst>
                  <a:ext uri="{FF2B5EF4-FFF2-40B4-BE49-F238E27FC236}">
                    <a16:creationId xmlns:a16="http://schemas.microsoft.com/office/drawing/2014/main" id="{CF6302AD-039F-4406-87CE-7EA90818E3F7}"/>
                  </a:ext>
                </a:extLst>
              </p:cNvPr>
              <p:cNvSpPr>
                <a:spLocks noRot="1" noChangeAspect="1" noMove="1" noResize="1" noEditPoints="1" noAdjustHandles="1" noChangeArrowheads="1" noChangeShapeType="1" noTextEdit="1"/>
              </p:cNvSpPr>
              <p:nvPr/>
            </p:nvSpPr>
            <p:spPr>
              <a:xfrm>
                <a:off x="0" y="110863"/>
                <a:ext cx="11902440" cy="6215612"/>
              </a:xfrm>
              <a:prstGeom prst="rect">
                <a:avLst/>
              </a:prstGeom>
              <a:blipFill>
                <a:blip r:embed="rId2"/>
                <a:stretch>
                  <a:fillRect l="-461" r="-461"/>
                </a:stretch>
              </a:blipFill>
            </p:spPr>
            <p:txBody>
              <a:bodyPr/>
              <a:lstStyle/>
              <a:p>
                <a:r>
                  <a:rPr lang="ru-RU">
                    <a:noFill/>
                  </a:rPr>
                  <a:t> </a:t>
                </a:r>
              </a:p>
            </p:txBody>
          </p:sp>
        </mc:Fallback>
      </mc:AlternateContent>
    </p:spTree>
    <p:extLst>
      <p:ext uri="{BB962C8B-B14F-4D97-AF65-F5344CB8AC3E}">
        <p14:creationId xmlns:p14="http://schemas.microsoft.com/office/powerpoint/2010/main" val="505044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7D8F8D9-993B-413C-9AAF-C767BFC890C7}"/>
              </a:ext>
            </a:extLst>
          </p:cNvPr>
          <p:cNvSpPr txBox="1">
            <a:spLocks/>
          </p:cNvSpPr>
          <p:nvPr/>
        </p:nvSpPr>
        <p:spPr>
          <a:xfrm>
            <a:off x="994117" y="380952"/>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srgbClr val="C00000"/>
                </a:solidFill>
                <a:latin typeface="Times New Roman" panose="02020603050405020304" pitchFamily="18" charset="0"/>
                <a:cs typeface="Times New Roman" panose="02020603050405020304" pitchFamily="18" charset="0"/>
              </a:rPr>
              <a:t>5.</a:t>
            </a:r>
            <a:r>
              <a:rPr lang="ru-RU" sz="3600" dirty="0">
                <a:solidFill>
                  <a:srgbClr val="C00000"/>
                </a:solidFill>
                <a:latin typeface="Times New Roman" panose="02020603050405020304" pitchFamily="18" charset="0"/>
                <a:cs typeface="Times New Roman" panose="02020603050405020304" pitchFamily="18" charset="0"/>
              </a:rPr>
              <a:t> Стоимостная мера риска</a:t>
            </a:r>
          </a:p>
        </p:txBody>
      </p:sp>
      <p:sp>
        <p:nvSpPr>
          <p:cNvPr id="5" name="Прямоугольник 4">
            <a:extLst>
              <a:ext uri="{FF2B5EF4-FFF2-40B4-BE49-F238E27FC236}">
                <a16:creationId xmlns:a16="http://schemas.microsoft.com/office/drawing/2014/main" id="{6CD1E58B-F6AB-4B59-B5C1-103AFE3CFA1D}"/>
              </a:ext>
            </a:extLst>
          </p:cNvPr>
          <p:cNvSpPr/>
          <p:nvPr/>
        </p:nvSpPr>
        <p:spPr>
          <a:xfrm>
            <a:off x="381000" y="1102862"/>
            <a:ext cx="11628120" cy="5576976"/>
          </a:xfrm>
          <a:prstGeom prst="rect">
            <a:avLst/>
          </a:prstGeom>
        </p:spPr>
        <p:txBody>
          <a:bodyPr wrap="square">
            <a:spAutoFit/>
          </a:bodyPr>
          <a:lstStyle/>
          <a:p>
            <a:pPr indent="450215" algn="just" fontAlgn="base">
              <a:lnSpc>
                <a:spcPct val="150000"/>
              </a:lnSpc>
            </a:pPr>
            <a:r>
              <a:rPr lang="ru-RU" sz="2000" dirty="0">
                <a:solidFill>
                  <a:srgbClr val="002060"/>
                </a:solidFill>
                <a:latin typeface="Times New Roman" panose="02020603050405020304" pitchFamily="18" charset="0"/>
              </a:rPr>
              <a:t>Стоимостная мера риска применяется в системе управления риском для определения уровня риска, связанного с наихудшими сценариями развития рисковой ситуации. Показатель </a:t>
            </a:r>
            <a:r>
              <a:rPr lang="ru-RU" sz="2000" dirty="0" err="1">
                <a:solidFill>
                  <a:srgbClr val="002060"/>
                </a:solidFill>
                <a:latin typeface="Times New Roman" panose="02020603050405020304" pitchFamily="18" charset="0"/>
              </a:rPr>
              <a:t>value-at-risk</a:t>
            </a:r>
            <a:r>
              <a:rPr lang="ru-RU" sz="2000" dirty="0">
                <a:solidFill>
                  <a:srgbClr val="002060"/>
                </a:solidFill>
                <a:latin typeface="Times New Roman" panose="02020603050405020304" pitchFamily="18" charset="0"/>
              </a:rPr>
              <a:t> (</a:t>
            </a:r>
            <a:r>
              <a:rPr lang="ru-RU" sz="2000" dirty="0" err="1">
                <a:solidFill>
                  <a:srgbClr val="002060"/>
                </a:solidFill>
                <a:latin typeface="Times New Roman" panose="02020603050405020304" pitchFamily="18" charset="0"/>
              </a:rPr>
              <a:t>VaR</a:t>
            </a:r>
            <a:r>
              <a:rPr lang="ru-RU" sz="2000" dirty="0">
                <a:solidFill>
                  <a:srgbClr val="002060"/>
                </a:solidFill>
                <a:latin typeface="Times New Roman" panose="02020603050405020304" pitchFamily="18" charset="0"/>
              </a:rPr>
              <a:t>) рассчитывается как сумма, на которую упадет стоимость активов в портфеле с заданной вероятностью в течение заданного срока. Значение </a:t>
            </a:r>
            <a:r>
              <a:rPr lang="ru-RU" sz="2000" dirty="0" err="1">
                <a:solidFill>
                  <a:srgbClr val="002060"/>
                </a:solidFill>
                <a:latin typeface="Times New Roman" panose="02020603050405020304" pitchFamily="18" charset="0"/>
              </a:rPr>
              <a:t>VaR</a:t>
            </a:r>
            <a:r>
              <a:rPr lang="ru-RU" sz="2000" dirty="0">
                <a:solidFill>
                  <a:srgbClr val="002060"/>
                </a:solidFill>
                <a:latin typeface="Times New Roman" panose="02020603050405020304" pitchFamily="18" charset="0"/>
              </a:rPr>
              <a:t> прямо пропорционально заданной вероятности, т.е. границе доверительного интервала и временного периода. Таким образом, чем меньше значение </a:t>
            </a:r>
            <a:r>
              <a:rPr lang="ru-RU" sz="2000" dirty="0" err="1">
                <a:solidFill>
                  <a:srgbClr val="002060"/>
                </a:solidFill>
                <a:latin typeface="Times New Roman" panose="02020603050405020304" pitchFamily="18" charset="0"/>
              </a:rPr>
              <a:t>value-at-risk</a:t>
            </a:r>
            <a:r>
              <a:rPr lang="ru-RU" sz="2000" dirty="0">
                <a:solidFill>
                  <a:srgbClr val="002060"/>
                </a:solidFill>
                <a:latin typeface="Times New Roman" panose="02020603050405020304" pitchFamily="18" charset="0"/>
              </a:rPr>
              <a:t>, тем лучше стратегия.</a:t>
            </a:r>
          </a:p>
          <a:p>
            <a:pPr marL="158115" indent="450215" algn="just">
              <a:lnSpc>
                <a:spcPct val="150000"/>
              </a:lnSpc>
              <a:spcAft>
                <a:spcPts val="0"/>
              </a:spcAft>
            </a:pPr>
            <a:r>
              <a:rPr lang="ru-RU" sz="2000" dirty="0" err="1">
                <a:solidFill>
                  <a:srgbClr val="002060"/>
                </a:solidFill>
                <a:latin typeface="Times New Roman" panose="02020603050405020304" pitchFamily="18" charset="0"/>
              </a:rPr>
              <a:t>Value-at-risk</a:t>
            </a:r>
            <a:r>
              <a:rPr lang="ru-RU" sz="2000" dirty="0">
                <a:solidFill>
                  <a:srgbClr val="002060"/>
                </a:solidFill>
                <a:latin typeface="Times New Roman" panose="02020603050405020304" pitchFamily="18" charset="0"/>
              </a:rPr>
              <a:t> устанавливает предел, выше которого будет находиться размер счет на конец отчетного периода с определенной вероятностью. Но возможно и определение двусторонних доверительных интервалов  на основе по полученному в симуляциях распределению.</a:t>
            </a:r>
          </a:p>
          <a:p>
            <a:pPr marL="158115" indent="450215" algn="just">
              <a:lnSpc>
                <a:spcPct val="150000"/>
              </a:lnSpc>
              <a:spcAft>
                <a:spcPts val="0"/>
              </a:spcAft>
            </a:pPr>
            <a:r>
              <a:rPr lang="ru-RU" sz="2000" dirty="0" err="1">
                <a:solidFill>
                  <a:srgbClr val="002060"/>
                </a:solidFill>
                <a:latin typeface="Times New Roman" panose="02020603050405020304" pitchFamily="18" charset="0"/>
              </a:rPr>
              <a:t>VaR</a:t>
            </a:r>
            <a:r>
              <a:rPr lang="ru-RU" sz="2000" dirty="0">
                <a:solidFill>
                  <a:srgbClr val="002060"/>
                </a:solidFill>
                <a:latin typeface="Times New Roman" panose="02020603050405020304" pitchFamily="18" charset="0"/>
              </a:rPr>
              <a:t> – оценка уровня, который не превысят возможные потери с заданной вероятностью в течение определенного временного периода, выраженный в базовой валете.</a:t>
            </a:r>
          </a:p>
          <a:p>
            <a:pPr marL="158115" indent="450215" algn="just">
              <a:lnSpc>
                <a:spcPct val="150000"/>
              </a:lnSpc>
              <a:spcAft>
                <a:spcPts val="0"/>
              </a:spcAft>
            </a:pPr>
            <a:r>
              <a:rPr lang="ru-RU" sz="2000" dirty="0">
                <a:solidFill>
                  <a:srgbClr val="002060"/>
                </a:solidFill>
                <a:latin typeface="Times New Roman" panose="02020603050405020304" pitchFamily="18" charset="0"/>
              </a:rPr>
              <a:t>Показатель </a:t>
            </a:r>
            <a:r>
              <a:rPr lang="ru-RU" sz="2000" dirty="0" err="1">
                <a:solidFill>
                  <a:srgbClr val="002060"/>
                </a:solidFill>
                <a:latin typeface="Times New Roman" panose="02020603050405020304" pitchFamily="18" charset="0"/>
              </a:rPr>
              <a:t>Value-at-risk</a:t>
            </a:r>
            <a:r>
              <a:rPr lang="ru-RU" sz="2000" dirty="0">
                <a:solidFill>
                  <a:srgbClr val="002060"/>
                </a:solidFill>
                <a:latin typeface="Times New Roman" panose="02020603050405020304" pitchFamily="18" charset="0"/>
              </a:rPr>
              <a:t> не применим к рынкам, находящимся в состоянии кризиса.</a:t>
            </a:r>
          </a:p>
        </p:txBody>
      </p:sp>
    </p:spTree>
    <p:extLst>
      <p:ext uri="{BB962C8B-B14F-4D97-AF65-F5344CB8AC3E}">
        <p14:creationId xmlns:p14="http://schemas.microsoft.com/office/powerpoint/2010/main" val="2444188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C171B13A-D546-4717-B6B6-C1D4AA0132A5}"/>
              </a:ext>
            </a:extLst>
          </p:cNvPr>
          <p:cNvSpPr/>
          <p:nvPr/>
        </p:nvSpPr>
        <p:spPr>
          <a:xfrm>
            <a:off x="543339" y="369027"/>
            <a:ext cx="11105321" cy="5011949"/>
          </a:xfrm>
          <a:prstGeom prst="rect">
            <a:avLst/>
          </a:prstGeom>
        </p:spPr>
        <p:txBody>
          <a:bodyPr wrap="square">
            <a:spAutoFit/>
          </a:bodyPr>
          <a:lstStyle/>
          <a:p>
            <a:pPr indent="450215" algn="just">
              <a:lnSpc>
                <a:spcPct val="150000"/>
              </a:lnSpc>
              <a:spcAft>
                <a:spcPts val="0"/>
              </a:spcAft>
            </a:pPr>
            <a:r>
              <a:rPr lang="ru-RU" sz="2400" dirty="0" err="1">
                <a:solidFill>
                  <a:srgbClr val="002060"/>
                </a:solidFill>
                <a:latin typeface="Times New Roman" panose="02020603050405020304" pitchFamily="18" charset="0"/>
              </a:rPr>
              <a:t>VaR</a:t>
            </a:r>
            <a:r>
              <a:rPr lang="ru-RU" sz="2400" dirty="0">
                <a:solidFill>
                  <a:srgbClr val="002060"/>
                </a:solidFill>
                <a:latin typeface="Times New Roman" panose="02020603050405020304" pitchFamily="18" charset="0"/>
              </a:rPr>
              <a:t> признается наиболее универсальной методикой, используемой для расчетов ценового</a:t>
            </a:r>
            <a:r>
              <a:rPr lang="en-US" sz="2400" dirty="0">
                <a:solidFill>
                  <a:srgbClr val="002060"/>
                </a:solidFill>
                <a:latin typeface="Times New Roman" panose="02020603050405020304" pitchFamily="18" charset="0"/>
              </a:rPr>
              <a:t>, </a:t>
            </a:r>
            <a:r>
              <a:rPr lang="ru-RU" sz="2400" dirty="0">
                <a:solidFill>
                  <a:srgbClr val="002060"/>
                </a:solidFill>
                <a:latin typeface="Times New Roman" panose="02020603050405020304" pitchFamily="18" charset="0"/>
              </a:rPr>
              <a:t>валютного</a:t>
            </a:r>
            <a:r>
              <a:rPr lang="en-US" sz="2400" dirty="0">
                <a:solidFill>
                  <a:srgbClr val="002060"/>
                </a:solidFill>
                <a:latin typeface="Times New Roman" panose="02020603050405020304" pitchFamily="18" charset="0"/>
              </a:rPr>
              <a:t>, </a:t>
            </a:r>
            <a:r>
              <a:rPr lang="ru-RU" sz="2400" dirty="0">
                <a:solidFill>
                  <a:srgbClr val="002060"/>
                </a:solidFill>
                <a:latin typeface="Times New Roman" panose="02020603050405020304" pitchFamily="18" charset="0"/>
              </a:rPr>
              <a:t>кредитного</a:t>
            </a:r>
            <a:r>
              <a:rPr lang="en-US" sz="2400" dirty="0">
                <a:solidFill>
                  <a:srgbClr val="002060"/>
                </a:solidFill>
                <a:latin typeface="Times New Roman" panose="02020603050405020304" pitchFamily="18" charset="0"/>
              </a:rPr>
              <a:t> </a:t>
            </a:r>
            <a:r>
              <a:rPr lang="ru-RU" sz="2400" dirty="0">
                <a:solidFill>
                  <a:srgbClr val="002060"/>
                </a:solidFill>
                <a:latin typeface="Times New Roman" panose="02020603050405020304" pitchFamily="18" charset="0"/>
              </a:rPr>
              <a:t>риска</a:t>
            </a:r>
            <a:r>
              <a:rPr lang="en-US" sz="2400" dirty="0">
                <a:solidFill>
                  <a:srgbClr val="002060"/>
                </a:solidFill>
                <a:latin typeface="Times New Roman" panose="02020603050405020304" pitchFamily="18" charset="0"/>
              </a:rPr>
              <a:t>, </a:t>
            </a:r>
            <a:r>
              <a:rPr lang="ru-RU" sz="2400" dirty="0">
                <a:solidFill>
                  <a:srgbClr val="002060"/>
                </a:solidFill>
                <a:latin typeface="Times New Roman" panose="02020603050405020304" pitchFamily="18" charset="0"/>
              </a:rPr>
              <a:t>а также риска ликвидности.</a:t>
            </a:r>
          </a:p>
          <a:p>
            <a:pPr indent="450215" algn="just">
              <a:lnSpc>
                <a:spcPct val="150000"/>
              </a:lnSpc>
            </a:pPr>
            <a:r>
              <a:rPr lang="ru-RU" sz="2400" dirty="0">
                <a:solidFill>
                  <a:srgbClr val="002060"/>
                </a:solidFill>
                <a:latin typeface="Times New Roman" panose="02020603050405020304" pitchFamily="18" charset="0"/>
              </a:rPr>
              <a:t>Расчет величины </a:t>
            </a:r>
            <a:r>
              <a:rPr lang="ru-RU" sz="2400" dirty="0" err="1">
                <a:solidFill>
                  <a:srgbClr val="002060"/>
                </a:solidFill>
                <a:latin typeface="Times New Roman" panose="02020603050405020304" pitchFamily="18" charset="0"/>
              </a:rPr>
              <a:t>VaR</a:t>
            </a:r>
            <a:r>
              <a:rPr lang="ru-RU" sz="2400" dirty="0">
                <a:solidFill>
                  <a:srgbClr val="002060"/>
                </a:solidFill>
                <a:latin typeface="Times New Roman" panose="02020603050405020304" pitchFamily="18" charset="0"/>
              </a:rPr>
              <a:t> в системе управления риском применяется в следующих целях:</a:t>
            </a:r>
          </a:p>
          <a:p>
            <a:pPr lvl="0" indent="450215" algn="just">
              <a:lnSpc>
                <a:spcPct val="150000"/>
              </a:lnSpc>
            </a:pPr>
            <a:r>
              <a:rPr lang="ru-RU" sz="2400" dirty="0">
                <a:solidFill>
                  <a:srgbClr val="002060"/>
                </a:solidFill>
                <a:latin typeface="Times New Roman" panose="02020603050405020304" pitchFamily="18" charset="0"/>
              </a:rPr>
              <a:t>-  для установления лимитов по открытым позициям, стоимости финансового актива;</a:t>
            </a:r>
          </a:p>
          <a:p>
            <a:pPr lvl="0" indent="450215" algn="just">
              <a:lnSpc>
                <a:spcPct val="150000"/>
              </a:lnSpc>
            </a:pPr>
            <a:r>
              <a:rPr lang="ru-RU" sz="2400" dirty="0">
                <a:solidFill>
                  <a:srgbClr val="002060"/>
                </a:solidFill>
                <a:latin typeface="Times New Roman" panose="02020603050405020304" pitchFamily="18" charset="0"/>
              </a:rPr>
              <a:t>-  для определения достаточности капитала и распределения капитала между направлениями бизнеса;</a:t>
            </a:r>
          </a:p>
          <a:p>
            <a:pPr lvl="0" indent="450215" algn="just">
              <a:lnSpc>
                <a:spcPct val="150000"/>
              </a:lnSpc>
            </a:pPr>
            <a:r>
              <a:rPr lang="ru-RU" sz="2400" dirty="0">
                <a:solidFill>
                  <a:srgbClr val="002060"/>
                </a:solidFill>
                <a:latin typeface="Times New Roman" panose="02020603050405020304" pitchFamily="18" charset="0"/>
              </a:rPr>
              <a:t>-  для выявления доходности и эффективности операций с учетом риска.</a:t>
            </a:r>
          </a:p>
        </p:txBody>
      </p:sp>
    </p:spTree>
    <p:extLst>
      <p:ext uri="{BB962C8B-B14F-4D97-AF65-F5344CB8AC3E}">
        <p14:creationId xmlns:p14="http://schemas.microsoft.com/office/powerpoint/2010/main" val="320799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D7707E8-9B87-4196-9B0B-E44988DBF3E3}"/>
              </a:ext>
            </a:extLst>
          </p:cNvPr>
          <p:cNvSpPr/>
          <p:nvPr/>
        </p:nvSpPr>
        <p:spPr>
          <a:xfrm>
            <a:off x="1008184" y="769604"/>
            <a:ext cx="10231902" cy="2795958"/>
          </a:xfrm>
          <a:prstGeom prst="rect">
            <a:avLst/>
          </a:prstGeom>
        </p:spPr>
        <p:txBody>
          <a:bodyPr wrap="square">
            <a:spAutoFit/>
          </a:bodyPr>
          <a:lstStyle/>
          <a:p>
            <a:pPr marL="158115" indent="450215" algn="just">
              <a:lnSpc>
                <a:spcPct val="150000"/>
              </a:lnSpc>
              <a:spcAft>
                <a:spcPts val="0"/>
              </a:spcAft>
            </a:pPr>
            <a:r>
              <a:rPr lang="ru-RU" sz="2400" dirty="0">
                <a:solidFill>
                  <a:srgbClr val="002060"/>
                </a:solidFill>
                <a:latin typeface="Times New Roman" panose="02020603050405020304" pitchFamily="18" charset="0"/>
              </a:rPr>
              <a:t>Величина </a:t>
            </a:r>
            <a:r>
              <a:rPr lang="ru-RU" sz="2400" dirty="0" err="1">
                <a:solidFill>
                  <a:srgbClr val="002060"/>
                </a:solidFill>
                <a:latin typeface="Times New Roman" panose="02020603050405020304" pitchFamily="18" charset="0"/>
              </a:rPr>
              <a:t>VaR</a:t>
            </a:r>
            <a:r>
              <a:rPr lang="ru-RU" sz="2400" dirty="0">
                <a:solidFill>
                  <a:srgbClr val="002060"/>
                </a:solidFill>
                <a:latin typeface="Times New Roman" panose="02020603050405020304" pitchFamily="18" charset="0"/>
              </a:rPr>
              <a:t> определяется:</a:t>
            </a:r>
          </a:p>
          <a:p>
            <a:pPr marL="342900" lvl="0" indent="-342900">
              <a:lnSpc>
                <a:spcPct val="150000"/>
              </a:lnSpc>
              <a:buFont typeface="Wingdings" panose="05000000000000000000" pitchFamily="2" charset="2"/>
              <a:buChar char=""/>
            </a:pPr>
            <a:r>
              <a:rPr lang="ru-RU" sz="2400" dirty="0">
                <a:solidFill>
                  <a:srgbClr val="002060"/>
                </a:solidFill>
                <a:latin typeface="Times New Roman" panose="02020603050405020304" pitchFamily="18" charset="0"/>
              </a:rPr>
              <a:t>на установленный в будущем временной период (временной горизонт);</a:t>
            </a:r>
          </a:p>
          <a:p>
            <a:pPr marL="342900" lvl="0" indent="-342900" algn="just">
              <a:lnSpc>
                <a:spcPct val="150000"/>
              </a:lnSpc>
              <a:spcAft>
                <a:spcPts val="0"/>
              </a:spcAft>
              <a:buFont typeface="Wingdings" panose="05000000000000000000" pitchFamily="2" charset="2"/>
              <a:buChar char=""/>
              <a:tabLst>
                <a:tab pos="475615" algn="l"/>
              </a:tabLst>
            </a:pPr>
            <a:r>
              <a:rPr lang="ru-RU" sz="2400" dirty="0">
                <a:solidFill>
                  <a:srgbClr val="002060"/>
                </a:solidFill>
                <a:latin typeface="Times New Roman" panose="02020603050405020304" pitchFamily="18" charset="0"/>
              </a:rPr>
              <a:t>с определенной вероятностью его </a:t>
            </a:r>
            <a:r>
              <a:rPr lang="ru-RU" sz="2400" dirty="0" err="1">
                <a:solidFill>
                  <a:srgbClr val="002060"/>
                </a:solidFill>
                <a:latin typeface="Times New Roman" panose="02020603050405020304" pitchFamily="18" charset="0"/>
              </a:rPr>
              <a:t>непревышения</a:t>
            </a:r>
            <a:r>
              <a:rPr lang="ru-RU" sz="2400" dirty="0">
                <a:solidFill>
                  <a:srgbClr val="002060"/>
                </a:solidFill>
                <a:latin typeface="Times New Roman" panose="02020603050405020304" pitchFamily="18" charset="0"/>
              </a:rPr>
              <a:t> (уровень доверия);</a:t>
            </a:r>
          </a:p>
          <a:p>
            <a:pPr marL="342900" lvl="0" indent="-342900" algn="just">
              <a:lnSpc>
                <a:spcPct val="150000"/>
              </a:lnSpc>
              <a:spcAft>
                <a:spcPts val="0"/>
              </a:spcAft>
              <a:buFont typeface="Wingdings" panose="05000000000000000000" pitchFamily="2" charset="2"/>
              <a:buChar char=""/>
              <a:tabLst>
                <a:tab pos="475615" algn="l"/>
              </a:tabLst>
            </a:pPr>
            <a:r>
              <a:rPr lang="ru-RU" sz="2400" dirty="0">
                <a:solidFill>
                  <a:srgbClr val="002060"/>
                </a:solidFill>
                <a:latin typeface="Times New Roman" panose="02020603050405020304" pitchFamily="18" charset="0"/>
              </a:rPr>
              <a:t>при данном предположении о возможном поведении на рынке (метод расчета).</a:t>
            </a:r>
          </a:p>
        </p:txBody>
      </p:sp>
    </p:spTree>
    <p:extLst>
      <p:ext uri="{BB962C8B-B14F-4D97-AF65-F5344CB8AC3E}">
        <p14:creationId xmlns:p14="http://schemas.microsoft.com/office/powerpoint/2010/main" val="1016573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3989714-B21D-4369-976D-431489E83DD6}"/>
              </a:ext>
            </a:extLst>
          </p:cNvPr>
          <p:cNvSpPr/>
          <p:nvPr/>
        </p:nvSpPr>
        <p:spPr>
          <a:xfrm>
            <a:off x="180535" y="1278477"/>
            <a:ext cx="11830929" cy="3885487"/>
          </a:xfrm>
          <a:prstGeom prst="rect">
            <a:avLst/>
          </a:prstGeom>
        </p:spPr>
        <p:txBody>
          <a:bodyPr wrap="square">
            <a:spAutoFit/>
          </a:bodyPr>
          <a:lstStyle/>
          <a:p>
            <a:pPr marL="158115" indent="450215" algn="just">
              <a:lnSpc>
                <a:spcPct val="130000"/>
              </a:lnSpc>
              <a:spcAft>
                <a:spcPts val="0"/>
              </a:spcAft>
            </a:pPr>
            <a:r>
              <a:rPr lang="ru-RU" sz="2400" dirty="0">
                <a:solidFill>
                  <a:srgbClr val="002060"/>
                </a:solidFill>
                <a:latin typeface="Times New Roman" panose="02020603050405020304" pitchFamily="18" charset="0"/>
              </a:rPr>
              <a:t>Ключевыми показателями </a:t>
            </a:r>
            <a:r>
              <a:rPr lang="ru-RU" sz="2400" dirty="0" err="1">
                <a:solidFill>
                  <a:srgbClr val="002060"/>
                </a:solidFill>
                <a:latin typeface="Times New Roman" panose="02020603050405020304" pitchFamily="18" charset="0"/>
              </a:rPr>
              <a:t>Value-at-risk</a:t>
            </a:r>
            <a:r>
              <a:rPr lang="ru-RU" sz="2400" dirty="0">
                <a:solidFill>
                  <a:srgbClr val="002060"/>
                </a:solidFill>
                <a:latin typeface="Times New Roman" panose="02020603050405020304" pitchFamily="18" charset="0"/>
              </a:rPr>
              <a:t> являются временной горизонт и доверительный интервал, на основании которых производится расчет и интерпретация показателя </a:t>
            </a:r>
            <a:r>
              <a:rPr lang="ru-RU" sz="2400" dirty="0" err="1">
                <a:solidFill>
                  <a:srgbClr val="002060"/>
                </a:solidFill>
                <a:latin typeface="Times New Roman" panose="02020603050405020304" pitchFamily="18" charset="0"/>
              </a:rPr>
              <a:t>VaR</a:t>
            </a:r>
            <a:r>
              <a:rPr lang="ru-RU" sz="2400" dirty="0">
                <a:solidFill>
                  <a:srgbClr val="002060"/>
                </a:solidFill>
                <a:latin typeface="Times New Roman" panose="02020603050405020304" pitchFamily="18" charset="0"/>
              </a:rPr>
              <a:t>. </a:t>
            </a:r>
          </a:p>
          <a:p>
            <a:pPr marL="158115" indent="450215" algn="just">
              <a:lnSpc>
                <a:spcPct val="130000"/>
              </a:lnSpc>
              <a:spcAft>
                <a:spcPts val="0"/>
              </a:spcAft>
            </a:pPr>
            <a:r>
              <a:rPr lang="ru-RU" sz="2400" dirty="0">
                <a:solidFill>
                  <a:srgbClr val="002060"/>
                </a:solidFill>
                <a:latin typeface="Times New Roman" panose="02020603050405020304" pitchFamily="18" charset="0"/>
              </a:rPr>
              <a:t>Для установления величины </a:t>
            </a:r>
            <a:r>
              <a:rPr lang="ru-RU" sz="2400" dirty="0" err="1">
                <a:solidFill>
                  <a:srgbClr val="002060"/>
                </a:solidFill>
                <a:latin typeface="Times New Roman" panose="02020603050405020304" pitchFamily="18" charset="0"/>
              </a:rPr>
              <a:t>VaR</a:t>
            </a:r>
            <a:r>
              <a:rPr lang="ru-RU" sz="2400" dirty="0">
                <a:solidFill>
                  <a:srgbClr val="002060"/>
                </a:solidFill>
                <a:latin typeface="Times New Roman" panose="02020603050405020304" pitchFamily="18" charset="0"/>
              </a:rPr>
              <a:t> временной горизонт определяется на основании ликвидности инструмента и периода времени удержания его в портфеле. </a:t>
            </a:r>
          </a:p>
          <a:p>
            <a:pPr marL="158115" indent="450215" algn="just">
              <a:lnSpc>
                <a:spcPct val="130000"/>
              </a:lnSpc>
              <a:spcAft>
                <a:spcPts val="0"/>
              </a:spcAft>
            </a:pPr>
            <a:r>
              <a:rPr lang="ru-RU" sz="2400" dirty="0">
                <a:solidFill>
                  <a:srgbClr val="002060"/>
                </a:solidFill>
                <a:latin typeface="Times New Roman" panose="02020603050405020304" pitchFamily="18" charset="0"/>
              </a:rPr>
              <a:t>Уровень доверия (вероятность), устанавливается исходя из предпочтений по риску, отраженных в регламентирующих документах надзорных органов или в корпоративной практике.</a:t>
            </a:r>
          </a:p>
        </p:txBody>
      </p:sp>
    </p:spTree>
    <p:extLst>
      <p:ext uri="{BB962C8B-B14F-4D97-AF65-F5344CB8AC3E}">
        <p14:creationId xmlns:p14="http://schemas.microsoft.com/office/powerpoint/2010/main" val="1102105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F76AF38-0CA1-4E4B-B390-350247C782D1}"/>
              </a:ext>
            </a:extLst>
          </p:cNvPr>
          <p:cNvSpPr/>
          <p:nvPr/>
        </p:nvSpPr>
        <p:spPr>
          <a:xfrm>
            <a:off x="534573" y="383417"/>
            <a:ext cx="11043138" cy="5553150"/>
          </a:xfrm>
          <a:prstGeom prst="rect">
            <a:avLst/>
          </a:prstGeom>
        </p:spPr>
        <p:txBody>
          <a:bodyPr wrap="square">
            <a:spAutoFit/>
          </a:bodyPr>
          <a:lstStyle/>
          <a:p>
            <a:pPr marL="158115" indent="450215" algn="just">
              <a:lnSpc>
                <a:spcPct val="150000"/>
              </a:lnSpc>
              <a:spcAft>
                <a:spcPts val="0"/>
              </a:spcAft>
            </a:pPr>
            <a:r>
              <a:rPr lang="ru-RU" sz="2400" dirty="0">
                <a:solidFill>
                  <a:srgbClr val="002060"/>
                </a:solidFill>
                <a:latin typeface="Times New Roman" panose="02020603050405020304" pitchFamily="18" charset="0"/>
              </a:rPr>
              <a:t>Определение величины показателя </a:t>
            </a:r>
            <a:r>
              <a:rPr lang="ru-RU" sz="2400" dirty="0" err="1">
                <a:solidFill>
                  <a:srgbClr val="002060"/>
                </a:solidFill>
                <a:latin typeface="Times New Roman" panose="02020603050405020304" pitchFamily="18" charset="0"/>
              </a:rPr>
              <a:t>Value-at-risk</a:t>
            </a:r>
            <a:r>
              <a:rPr lang="ru-RU" sz="2400" dirty="0">
                <a:solidFill>
                  <a:srgbClr val="002060"/>
                </a:solidFill>
                <a:latin typeface="Times New Roman" panose="02020603050405020304" pitchFamily="18" charset="0"/>
              </a:rPr>
              <a:t> основывается на ключевых подходах, которые условно можно разделить на две группы.</a:t>
            </a:r>
          </a:p>
          <a:p>
            <a:pPr marL="158115" indent="450215" algn="just">
              <a:lnSpc>
                <a:spcPct val="150000"/>
              </a:lnSpc>
              <a:spcAft>
                <a:spcPts val="0"/>
              </a:spcAft>
            </a:pPr>
            <a:r>
              <a:rPr lang="ru-RU" sz="2400" dirty="0">
                <a:solidFill>
                  <a:srgbClr val="002060"/>
                </a:solidFill>
                <a:latin typeface="Times New Roman" panose="02020603050405020304" pitchFamily="18" charset="0"/>
              </a:rPr>
              <a:t>Первая группа основывается на «локальном оценивании», т.е. на линейной или более сложной аппроксимации функции стоимости финансового инструмента. Параметрический дельта-нормальный метод является примером представленной группы. </a:t>
            </a:r>
            <a:endParaRPr lang="en-US" sz="2400" dirty="0">
              <a:solidFill>
                <a:srgbClr val="002060"/>
              </a:solidFill>
              <a:latin typeface="Times New Roman" panose="02020603050405020304" pitchFamily="18" charset="0"/>
            </a:endParaRPr>
          </a:p>
          <a:p>
            <a:pPr marL="158115" indent="450215" algn="just">
              <a:lnSpc>
                <a:spcPct val="150000"/>
              </a:lnSpc>
              <a:spcAft>
                <a:spcPts val="0"/>
              </a:spcAft>
            </a:pPr>
            <a:r>
              <a:rPr lang="ru-RU" sz="2400" dirty="0">
                <a:solidFill>
                  <a:srgbClr val="002060"/>
                </a:solidFill>
                <a:latin typeface="Times New Roman" panose="02020603050405020304" pitchFamily="18" charset="0"/>
              </a:rPr>
              <a:t>Вторая группа применяет «полное оценивание», предполагающее полный перерасчет стоимости финансового инструмента без аппроксимирующих предположений. Ко второй группе относятся метод исторического моделирования и метод Монте-Карло.</a:t>
            </a:r>
          </a:p>
        </p:txBody>
      </p:sp>
    </p:spTree>
    <p:extLst>
      <p:ext uri="{BB962C8B-B14F-4D97-AF65-F5344CB8AC3E}">
        <p14:creationId xmlns:p14="http://schemas.microsoft.com/office/powerpoint/2010/main" val="14579156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FB18A34-F336-4A01-9D0E-EAFDDDE341FB}"/>
              </a:ext>
            </a:extLst>
          </p:cNvPr>
          <p:cNvSpPr/>
          <p:nvPr/>
        </p:nvSpPr>
        <p:spPr>
          <a:xfrm>
            <a:off x="147711" y="436099"/>
            <a:ext cx="11896578" cy="6125523"/>
          </a:xfrm>
          <a:prstGeom prst="rect">
            <a:avLst/>
          </a:prstGeom>
        </p:spPr>
        <p:txBody>
          <a:bodyPr wrap="square">
            <a:spAutoFit/>
          </a:bodyPr>
          <a:lstStyle/>
          <a:p>
            <a:pPr marL="158115" indent="450215" algn="just">
              <a:lnSpc>
                <a:spcPct val="150000"/>
              </a:lnSpc>
              <a:spcAft>
                <a:spcPts val="0"/>
              </a:spcAft>
            </a:pPr>
            <a:r>
              <a:rPr lang="ru-RU" sz="2200" dirty="0">
                <a:solidFill>
                  <a:srgbClr val="FF0000"/>
                </a:solidFill>
                <a:latin typeface="Times New Roman" panose="02020603050405020304" pitchFamily="18" charset="0"/>
              </a:rPr>
              <a:t>Дельта-нормальный (</a:t>
            </a:r>
            <a:r>
              <a:rPr lang="ru-RU" sz="2200" dirty="0" err="1">
                <a:solidFill>
                  <a:srgbClr val="FF0000"/>
                </a:solidFill>
                <a:latin typeface="Times New Roman" panose="02020603050405020304" pitchFamily="18" charset="0"/>
              </a:rPr>
              <a:t>delta-normal</a:t>
            </a:r>
            <a:r>
              <a:rPr lang="ru-RU" sz="2200" dirty="0">
                <a:solidFill>
                  <a:srgbClr val="FF0000"/>
                </a:solidFill>
                <a:latin typeface="Times New Roman" panose="02020603050405020304" pitchFamily="18" charset="0"/>
              </a:rPr>
              <a:t>) метод </a:t>
            </a:r>
            <a:r>
              <a:rPr lang="ru-RU" sz="2200" dirty="0">
                <a:solidFill>
                  <a:srgbClr val="002060"/>
                </a:solidFill>
                <a:latin typeface="Times New Roman" panose="02020603050405020304" pitchFamily="18" charset="0"/>
              </a:rPr>
              <a:t>расчета величины </a:t>
            </a:r>
            <a:r>
              <a:rPr lang="ru-RU" sz="2200" dirty="0" err="1">
                <a:solidFill>
                  <a:srgbClr val="002060"/>
                </a:solidFill>
                <a:latin typeface="Times New Roman" panose="02020603050405020304" pitchFamily="18" charset="0"/>
              </a:rPr>
              <a:t>VaR</a:t>
            </a:r>
            <a:r>
              <a:rPr lang="ru-RU" sz="2200" dirty="0">
                <a:solidFill>
                  <a:srgbClr val="002060"/>
                </a:solidFill>
                <a:latin typeface="Times New Roman" panose="02020603050405020304" pitchFamily="18" charset="0"/>
              </a:rPr>
              <a:t> позволяет получить оценку </a:t>
            </a:r>
            <a:r>
              <a:rPr lang="ru-RU" sz="2200" dirty="0" err="1">
                <a:solidFill>
                  <a:srgbClr val="002060"/>
                </a:solidFill>
                <a:latin typeface="Times New Roman" panose="02020603050405020304" pitchFamily="18" charset="0"/>
              </a:rPr>
              <a:t>VaR</a:t>
            </a:r>
            <a:r>
              <a:rPr lang="ru-RU" sz="2200" dirty="0">
                <a:solidFill>
                  <a:srgbClr val="002060"/>
                </a:solidFill>
                <a:latin typeface="Times New Roman" panose="02020603050405020304" pitchFamily="18" charset="0"/>
              </a:rPr>
              <a:t> в замкнутом виде. Он основывается на нормальном законе распределения логарифмических доходностей факторов рыночного риска. Предположение о нормальном распределении изменений факторов риска существенно облегчает расчет величины </a:t>
            </a:r>
            <a:r>
              <a:rPr lang="en-US" sz="2200" dirty="0" err="1">
                <a:solidFill>
                  <a:srgbClr val="002060"/>
                </a:solidFill>
                <a:latin typeface="Times New Roman" panose="02020603050405020304" pitchFamily="18" charset="0"/>
              </a:rPr>
              <a:t>VaR</a:t>
            </a:r>
            <a:r>
              <a:rPr lang="ru-RU" sz="2200" dirty="0">
                <a:solidFill>
                  <a:srgbClr val="002060"/>
                </a:solidFill>
                <a:latin typeface="Times New Roman" panose="02020603050405020304" pitchFamily="18" charset="0"/>
              </a:rPr>
              <a:t>, так как в этом случае распределение доходностей инструментов, которые являются линейными комбинациями факторов риска, также будет нормальным. </a:t>
            </a:r>
          </a:p>
          <a:p>
            <a:pPr marL="158115" indent="450215" algn="just">
              <a:lnSpc>
                <a:spcPct val="150000"/>
              </a:lnSpc>
              <a:spcAft>
                <a:spcPts val="0"/>
              </a:spcAft>
            </a:pPr>
            <a:r>
              <a:rPr lang="ru-RU" sz="2200" dirty="0">
                <a:solidFill>
                  <a:srgbClr val="002060"/>
                </a:solidFill>
                <a:latin typeface="Times New Roman" panose="02020603050405020304" pitchFamily="18" charset="0"/>
              </a:rPr>
              <a:t>В случае нормально распределенной случайной величины доверительный интервал (1−α) всегда характеризуется единственным параметром – </a:t>
            </a:r>
            <a:r>
              <a:rPr lang="ru-RU" sz="2200" dirty="0" err="1">
                <a:solidFill>
                  <a:srgbClr val="002060"/>
                </a:solidFill>
                <a:latin typeface="Times New Roman" panose="02020603050405020304" pitchFamily="18" charset="0"/>
              </a:rPr>
              <a:t>квантилью</a:t>
            </a:r>
            <a:r>
              <a:rPr lang="ru-RU" sz="2200" dirty="0">
                <a:solidFill>
                  <a:srgbClr val="002060"/>
                </a:solidFill>
                <a:latin typeface="Times New Roman" panose="02020603050405020304" pitchFamily="18" charset="0"/>
              </a:rPr>
              <a:t> (</a:t>
            </a:r>
            <a:r>
              <a:rPr lang="en-US" sz="2200" dirty="0">
                <a:solidFill>
                  <a:srgbClr val="002060"/>
                </a:solidFill>
                <a:latin typeface="Times New Roman" panose="02020603050405020304" pitchFamily="18" charset="0"/>
              </a:rPr>
              <a:t>k</a:t>
            </a:r>
            <a:r>
              <a:rPr lang="ru-RU" sz="2200" dirty="0">
                <a:solidFill>
                  <a:srgbClr val="002060"/>
                </a:solidFill>
                <a:latin typeface="Times New Roman" panose="02020603050405020304" pitchFamily="18" charset="0"/>
              </a:rPr>
              <a:t>1-α), которая представляет положение искомой случайно величины относительно среднего (</a:t>
            </a:r>
            <a:r>
              <a:rPr lang="en-US" sz="2200" dirty="0">
                <a:solidFill>
                  <a:srgbClr val="002060"/>
                </a:solidFill>
                <a:latin typeface="Times New Roman" panose="02020603050405020304" pitchFamily="18" charset="0"/>
              </a:rPr>
              <a:t>E</a:t>
            </a:r>
            <a:r>
              <a:rPr lang="ru-RU" sz="2200" dirty="0">
                <a:solidFill>
                  <a:srgbClr val="002060"/>
                </a:solidFill>
                <a:latin typeface="Times New Roman" panose="02020603050405020304" pitchFamily="18" charset="0"/>
              </a:rPr>
              <a:t>[</a:t>
            </a:r>
            <a:r>
              <a:rPr lang="en-US" sz="2200" dirty="0">
                <a:solidFill>
                  <a:srgbClr val="002060"/>
                </a:solidFill>
                <a:latin typeface="Times New Roman" panose="02020603050405020304" pitchFamily="18" charset="0"/>
              </a:rPr>
              <a:t>rt</a:t>
            </a:r>
            <a:r>
              <a:rPr lang="ru-RU" sz="2200" dirty="0">
                <a:solidFill>
                  <a:srgbClr val="002060"/>
                </a:solidFill>
                <a:latin typeface="Times New Roman" panose="02020603050405020304" pitchFamily="18" charset="0"/>
              </a:rPr>
              <a:t>]), выраженное в количестве стандартных отклонений доходности портфеля (σ</a:t>
            </a:r>
            <a:r>
              <a:rPr lang="en-US" sz="2200" dirty="0">
                <a:solidFill>
                  <a:srgbClr val="002060"/>
                </a:solidFill>
                <a:latin typeface="Times New Roman" panose="02020603050405020304" pitchFamily="18" charset="0"/>
              </a:rPr>
              <a:t>t</a:t>
            </a:r>
            <a:r>
              <a:rPr lang="ru-RU" sz="2200" dirty="0">
                <a:solidFill>
                  <a:srgbClr val="002060"/>
                </a:solidFill>
                <a:latin typeface="Times New Roman" panose="02020603050405020304" pitchFamily="18" charset="0"/>
              </a:rPr>
              <a:t>). Так, для наиболее часто используемых значений доверительного интервала 95 и 99% соответствующие квантили будут равны 1,65 и 2,33 стандартных отклонений доходности портфеля.</a:t>
            </a:r>
          </a:p>
        </p:txBody>
      </p:sp>
    </p:spTree>
    <p:extLst>
      <p:ext uri="{BB962C8B-B14F-4D97-AF65-F5344CB8AC3E}">
        <p14:creationId xmlns:p14="http://schemas.microsoft.com/office/powerpoint/2010/main" val="242824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2023C1ED-DCFF-4A1E-AA37-9AD74749189F}"/>
                  </a:ext>
                </a:extLst>
              </p:cNvPr>
              <p:cNvSpPr/>
              <p:nvPr/>
            </p:nvSpPr>
            <p:spPr>
              <a:xfrm>
                <a:off x="600220" y="152795"/>
                <a:ext cx="11202574" cy="6463308"/>
              </a:xfrm>
              <a:prstGeom prst="rect">
                <a:avLst/>
              </a:prstGeom>
            </p:spPr>
            <p:txBody>
              <a:bodyPr wrap="square">
                <a:spAutoFit/>
              </a:bodyPr>
              <a:lstStyle/>
              <a:p>
                <a:pPr algn="just">
                  <a:lnSpc>
                    <a:spcPct val="150000"/>
                  </a:lnSpc>
                </a:pPr>
                <a:r>
                  <a:rPr lang="ru-RU" sz="2200" dirty="0">
                    <a:solidFill>
                      <a:srgbClr val="002060"/>
                    </a:solidFill>
                    <a:latin typeface="Times New Roman" panose="02020603050405020304" pitchFamily="18" charset="0"/>
                  </a:rPr>
                  <a:t>	Дельта-нормальный метод расчета показателя </a:t>
                </a:r>
                <a:r>
                  <a:rPr lang="en-US" sz="2200" dirty="0" err="1">
                    <a:solidFill>
                      <a:srgbClr val="002060"/>
                    </a:solidFill>
                    <a:latin typeface="Times New Roman" panose="02020603050405020304" pitchFamily="18" charset="0"/>
                  </a:rPr>
                  <a:t>VaR</a:t>
                </a:r>
                <a:r>
                  <a:rPr lang="ru-RU" sz="2200" dirty="0">
                    <a:solidFill>
                      <a:srgbClr val="002060"/>
                    </a:solidFill>
                    <a:latin typeface="Times New Roman" panose="02020603050405020304" pitchFamily="18" charset="0"/>
                  </a:rPr>
                  <a:t> основывается на  современной теории портфеля финансовых активов (</a:t>
                </a:r>
                <a:r>
                  <a:rPr lang="en-US" sz="2200" dirty="0">
                    <a:solidFill>
                      <a:srgbClr val="002060"/>
                    </a:solidFill>
                    <a:latin typeface="Times New Roman" panose="02020603050405020304" pitchFamily="18" charset="0"/>
                  </a:rPr>
                  <a:t>modern portfolio theory</a:t>
                </a:r>
                <a:r>
                  <a:rPr lang="ru-RU" sz="2200" dirty="0">
                    <a:solidFill>
                      <a:srgbClr val="002060"/>
                    </a:solidFill>
                    <a:latin typeface="Times New Roman" panose="02020603050405020304" pitchFamily="18" charset="0"/>
                  </a:rPr>
                  <a:t>, </a:t>
                </a:r>
                <a:r>
                  <a:rPr lang="en-US" sz="2200" dirty="0">
                    <a:solidFill>
                      <a:srgbClr val="002060"/>
                    </a:solidFill>
                    <a:latin typeface="Times New Roman" panose="02020603050405020304" pitchFamily="18" charset="0"/>
                  </a:rPr>
                  <a:t>MPT</a:t>
                </a:r>
                <a:r>
                  <a:rPr lang="ru-RU" sz="2200" dirty="0">
                    <a:solidFill>
                      <a:srgbClr val="002060"/>
                    </a:solidFill>
                    <a:latin typeface="Times New Roman" panose="02020603050405020304" pitchFamily="18" charset="0"/>
                  </a:rPr>
                  <a:t>), в которой мерой рыночного риска является стандартное отклонение или дисперсия доходности портфеля. Представленный метод предполагает, что волатильность доходности применяется в качестве базы для определения более удобной на практике меры риска – наибольшего ожидаемого убытка.</a:t>
                </a:r>
              </a:p>
              <a:p>
                <a:pPr algn="just">
                  <a:lnSpc>
                    <a:spcPct val="150000"/>
                  </a:lnSpc>
                </a:pPr>
                <a:r>
                  <a:rPr lang="ru-RU" sz="2200" dirty="0">
                    <a:solidFill>
                      <a:srgbClr val="002060"/>
                    </a:solidFill>
                    <a:latin typeface="Times New Roman" panose="02020603050405020304" pitchFamily="18" charset="0"/>
                  </a:rPr>
                  <a:t>	Дневной 95%-</a:t>
                </a:r>
                <a:r>
                  <a:rPr lang="ru-RU" sz="2200" dirty="0" err="1">
                    <a:solidFill>
                      <a:srgbClr val="002060"/>
                    </a:solidFill>
                    <a:latin typeface="Times New Roman" panose="02020603050405020304" pitchFamily="18" charset="0"/>
                  </a:rPr>
                  <a:t>ный</a:t>
                </a:r>
                <a:r>
                  <a:rPr lang="ru-RU" sz="2200" dirty="0">
                    <a:solidFill>
                      <a:srgbClr val="002060"/>
                    </a:solidFill>
                    <a:latin typeface="Times New Roman" panose="02020603050405020304" pitchFamily="18" charset="0"/>
                  </a:rPr>
                  <a:t> </a:t>
                </a:r>
                <a:r>
                  <a:rPr lang="en-US" sz="2200" dirty="0" err="1">
                    <a:solidFill>
                      <a:srgbClr val="002060"/>
                    </a:solidFill>
                    <a:latin typeface="Times New Roman" panose="02020603050405020304" pitchFamily="18" charset="0"/>
                  </a:rPr>
                  <a:t>VaR</a:t>
                </a:r>
                <a:r>
                  <a:rPr lang="en-US" sz="2200" dirty="0">
                    <a:solidFill>
                      <a:srgbClr val="002060"/>
                    </a:solidFill>
                    <a:latin typeface="Times New Roman" panose="02020603050405020304" pitchFamily="18" charset="0"/>
                  </a:rPr>
                  <a:t> </a:t>
                </a:r>
                <a:r>
                  <a:rPr lang="ru-RU" sz="2200" dirty="0">
                    <a:solidFill>
                      <a:srgbClr val="002060"/>
                    </a:solidFill>
                    <a:latin typeface="Times New Roman" panose="02020603050405020304" pitchFamily="18" charset="0"/>
                  </a:rPr>
                  <a:t>рассчитывается по формуле для каждого из активов:</a:t>
                </a:r>
              </a:p>
              <a:p>
                <a:pPr algn="just">
                  <a:lnSpc>
                    <a:spcPct val="150000"/>
                  </a:lnSpc>
                </a:pPr>
                <a:r>
                  <a:rPr lang="ru-RU" sz="2200" dirty="0">
                    <a:solidFill>
                      <a:srgbClr val="002060"/>
                    </a:solidFill>
                    <a:latin typeface="Times New Roman" panose="02020603050405020304" pitchFamily="18" charset="0"/>
                  </a:rPr>
                  <a:t> </a:t>
                </a:r>
              </a:p>
              <a:p>
                <a:pPr algn="ctr">
                  <a:lnSpc>
                    <a:spcPct val="150000"/>
                  </a:lnSpc>
                </a:pPr>
                <a14:m>
                  <m:oMath xmlns:m="http://schemas.openxmlformats.org/officeDocument/2006/math">
                    <m:r>
                      <a:rPr lang="ru-RU" sz="2200">
                        <a:solidFill>
                          <a:srgbClr val="002060"/>
                        </a:solidFill>
                      </a:rPr>
                      <m:t>𝑉𝑎𝑅</m:t>
                    </m:r>
                    <m:r>
                      <a:rPr lang="ru-RU" sz="2200">
                        <a:solidFill>
                          <a:srgbClr val="002060"/>
                        </a:solidFill>
                      </a:rPr>
                      <m:t>=1,645×</m:t>
                    </m:r>
                    <m:sSub>
                      <m:sSubPr>
                        <m:ctrlPr>
                          <a:rPr lang="ru-RU" sz="2200">
                            <a:solidFill>
                              <a:srgbClr val="002060"/>
                            </a:solidFill>
                          </a:rPr>
                        </m:ctrlPr>
                      </m:sSubPr>
                      <m:e>
                        <m:r>
                          <a:rPr lang="ru-RU" sz="2200">
                            <a:solidFill>
                              <a:srgbClr val="002060"/>
                            </a:solidFill>
                          </a:rPr>
                          <m:t>𝜎</m:t>
                        </m:r>
                      </m:e>
                      <m:sub>
                        <m:r>
                          <a:rPr lang="ru-RU" sz="2200">
                            <a:solidFill>
                              <a:srgbClr val="002060"/>
                            </a:solidFill>
                          </a:rPr>
                          <m:t>𝑖</m:t>
                        </m:r>
                      </m:sub>
                    </m:sSub>
                    <m:r>
                      <a:rPr lang="ru-RU" sz="2200">
                        <a:solidFill>
                          <a:srgbClr val="002060"/>
                        </a:solidFill>
                      </a:rPr>
                      <m:t>×</m:t>
                    </m:r>
                    <m:sSub>
                      <m:sSubPr>
                        <m:ctrlPr>
                          <a:rPr lang="ru-RU" sz="2200">
                            <a:solidFill>
                              <a:srgbClr val="002060"/>
                            </a:solidFill>
                          </a:rPr>
                        </m:ctrlPr>
                      </m:sSubPr>
                      <m:e>
                        <m:r>
                          <a:rPr lang="ru-RU" sz="2200">
                            <a:solidFill>
                              <a:srgbClr val="002060"/>
                            </a:solidFill>
                          </a:rPr>
                          <m:t>𝑉</m:t>
                        </m:r>
                      </m:e>
                      <m:sub>
                        <m:r>
                          <a:rPr lang="ru-RU" sz="2200">
                            <a:solidFill>
                              <a:srgbClr val="002060"/>
                            </a:solidFill>
                          </a:rPr>
                          <m:t>𝑖</m:t>
                        </m:r>
                      </m:sub>
                    </m:sSub>
                  </m:oMath>
                </a14:m>
                <a:r>
                  <a:rPr lang="ru-RU" sz="2200" dirty="0">
                    <a:solidFill>
                      <a:srgbClr val="002060"/>
                    </a:solidFill>
                    <a:latin typeface="Times New Roman" panose="02020603050405020304" pitchFamily="18" charset="0"/>
                  </a:rPr>
                  <a:t> </a:t>
                </a:r>
              </a:p>
              <a:p>
                <a:pPr algn="just">
                  <a:lnSpc>
                    <a:spcPct val="150000"/>
                  </a:lnSpc>
                </a:pPr>
                <a:r>
                  <a:rPr lang="ru-RU" sz="2200" dirty="0">
                    <a:solidFill>
                      <a:srgbClr val="002060"/>
                    </a:solidFill>
                    <a:latin typeface="Times New Roman" panose="02020603050405020304" pitchFamily="18" charset="0"/>
                  </a:rPr>
                  <a:t> где </a:t>
                </a:r>
                <a:r>
                  <a:rPr lang="en-US" sz="2200" i="1" dirty="0">
                    <a:solidFill>
                      <a:srgbClr val="002060"/>
                    </a:solidFill>
                    <a:latin typeface="Times New Roman" panose="02020603050405020304" pitchFamily="18" charset="0"/>
                  </a:rPr>
                  <a:t>Vi</a:t>
                </a:r>
                <a:r>
                  <a:rPr lang="en-US" sz="2200" dirty="0">
                    <a:solidFill>
                      <a:srgbClr val="002060"/>
                    </a:solidFill>
                    <a:latin typeface="Times New Roman" panose="02020603050405020304" pitchFamily="18" charset="0"/>
                  </a:rPr>
                  <a:t> </a:t>
                </a:r>
                <a:r>
                  <a:rPr lang="ru-RU" sz="2200" dirty="0">
                    <a:solidFill>
                      <a:srgbClr val="002060"/>
                    </a:solidFill>
                    <a:latin typeface="Times New Roman" panose="02020603050405020304" pitchFamily="18" charset="0"/>
                  </a:rPr>
                  <a:t>– </a:t>
                </a:r>
                <a:r>
                  <a:rPr lang="ru-RU" sz="2200" dirty="0" err="1">
                    <a:solidFill>
                      <a:srgbClr val="002060"/>
                    </a:solidFill>
                    <a:latin typeface="Times New Roman" panose="02020603050405020304" pitchFamily="18" charset="0"/>
                  </a:rPr>
                  <a:t>обьем</a:t>
                </a:r>
                <a:r>
                  <a:rPr lang="ru-RU" sz="2200" dirty="0">
                    <a:solidFill>
                      <a:srgbClr val="002060"/>
                    </a:solidFill>
                    <a:latin typeface="Times New Roman" panose="02020603050405020304" pitchFamily="18" charset="0"/>
                  </a:rPr>
                  <a:t> позиции, представленный в базовой валюте;</a:t>
                </a:r>
              </a:p>
              <a:p>
                <a:pPr algn="just">
                  <a:lnSpc>
                    <a:spcPct val="150000"/>
                  </a:lnSpc>
                </a:pPr>
                <a14:m>
                  <m:oMath xmlns:m="http://schemas.openxmlformats.org/officeDocument/2006/math">
                    <m:sSub>
                      <m:sSubPr>
                        <m:ctrlPr>
                          <a:rPr lang="ru-RU" sz="2200">
                            <a:solidFill>
                              <a:srgbClr val="002060"/>
                            </a:solidFill>
                          </a:rPr>
                        </m:ctrlPr>
                      </m:sSubPr>
                      <m:e>
                        <m:r>
                          <a:rPr lang="ru-RU" sz="2200">
                            <a:solidFill>
                              <a:srgbClr val="002060"/>
                            </a:solidFill>
                          </a:rPr>
                          <m:t>𝜎</m:t>
                        </m:r>
                      </m:e>
                      <m:sub>
                        <m:r>
                          <a:rPr lang="en-US" sz="2200">
                            <a:solidFill>
                              <a:srgbClr val="002060"/>
                            </a:solidFill>
                          </a:rPr>
                          <m:t>𝑖</m:t>
                        </m:r>
                      </m:sub>
                    </m:sSub>
                  </m:oMath>
                </a14:m>
                <a:r>
                  <a:rPr lang="ru-RU" sz="2200" dirty="0">
                    <a:solidFill>
                      <a:srgbClr val="002060"/>
                    </a:solidFill>
                    <a:latin typeface="Times New Roman" panose="02020603050405020304" pitchFamily="18" charset="0"/>
                  </a:rPr>
                  <a:t> – волатильность, определенная на предыдущем этапе;</a:t>
                </a:r>
              </a:p>
              <a:p>
                <a:pPr algn="just">
                  <a:lnSpc>
                    <a:spcPct val="150000"/>
                  </a:lnSpc>
                </a:pPr>
                <a:r>
                  <a:rPr lang="ru-RU" sz="2200" i="1" dirty="0">
                    <a:solidFill>
                      <a:srgbClr val="002060"/>
                    </a:solidFill>
                    <a:latin typeface="Times New Roman" panose="02020603050405020304" pitchFamily="18" charset="0"/>
                  </a:rPr>
                  <a:t>1,645</a:t>
                </a:r>
                <a:r>
                  <a:rPr lang="ru-RU" sz="2200" dirty="0">
                    <a:solidFill>
                      <a:srgbClr val="002060"/>
                    </a:solidFill>
                    <a:latin typeface="Times New Roman" panose="02020603050405020304" pitchFamily="18" charset="0"/>
                  </a:rPr>
                  <a:t> – коэффициент, соответствующий 95%-ному доверительному уровню.</a:t>
                </a:r>
              </a:p>
              <a:p>
                <a:endParaRPr lang="ru-RU" dirty="0"/>
              </a:p>
            </p:txBody>
          </p:sp>
        </mc:Choice>
        <mc:Fallback>
          <p:sp>
            <p:nvSpPr>
              <p:cNvPr id="4" name="Прямоугольник 3">
                <a:extLst>
                  <a:ext uri="{FF2B5EF4-FFF2-40B4-BE49-F238E27FC236}">
                    <a16:creationId xmlns:a16="http://schemas.microsoft.com/office/drawing/2014/main" id="{2023C1ED-DCFF-4A1E-AA37-9AD74749189F}"/>
                  </a:ext>
                </a:extLst>
              </p:cNvPr>
              <p:cNvSpPr>
                <a:spLocks noRot="1" noChangeAspect="1" noMove="1" noResize="1" noEditPoints="1" noAdjustHandles="1" noChangeArrowheads="1" noChangeShapeType="1" noTextEdit="1"/>
              </p:cNvSpPr>
              <p:nvPr/>
            </p:nvSpPr>
            <p:spPr>
              <a:xfrm>
                <a:off x="600220" y="152795"/>
                <a:ext cx="11202574" cy="6463308"/>
              </a:xfrm>
              <a:prstGeom prst="rect">
                <a:avLst/>
              </a:prstGeom>
              <a:blipFill>
                <a:blip r:embed="rId2"/>
                <a:stretch>
                  <a:fillRect l="-707" r="-707"/>
                </a:stretch>
              </a:blipFill>
            </p:spPr>
            <p:txBody>
              <a:bodyPr/>
              <a:lstStyle/>
              <a:p>
                <a:r>
                  <a:rPr lang="ru-RU">
                    <a:noFill/>
                  </a:rPr>
                  <a:t> </a:t>
                </a:r>
              </a:p>
            </p:txBody>
          </p:sp>
        </mc:Fallback>
      </mc:AlternateContent>
    </p:spTree>
    <p:extLst>
      <p:ext uri="{BB962C8B-B14F-4D97-AF65-F5344CB8AC3E}">
        <p14:creationId xmlns:p14="http://schemas.microsoft.com/office/powerpoint/2010/main" val="3673424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2CB317EE-329B-4015-A19D-6730101B6750}"/>
                  </a:ext>
                </a:extLst>
              </p:cNvPr>
              <p:cNvSpPr/>
              <p:nvPr/>
            </p:nvSpPr>
            <p:spPr>
              <a:xfrm>
                <a:off x="391551" y="286697"/>
                <a:ext cx="11408898" cy="6284606"/>
              </a:xfrm>
              <a:prstGeom prst="rect">
                <a:avLst/>
              </a:prstGeom>
            </p:spPr>
            <p:txBody>
              <a:bodyPr wrap="square">
                <a:spAutoFit/>
              </a:bodyPr>
              <a:lstStyle/>
              <a:p>
                <a:pPr marL="158115" indent="450215" algn="just">
                  <a:lnSpc>
                    <a:spcPct val="150000"/>
                  </a:lnSpc>
                  <a:spcAft>
                    <a:spcPts val="0"/>
                  </a:spcAft>
                </a:pPr>
                <a:r>
                  <a:rPr lang="ru-RU" sz="2200" dirty="0">
                    <a:solidFill>
                      <a:srgbClr val="FF0000"/>
                    </a:solidFill>
                    <a:latin typeface="Times New Roman" panose="02020603050405020304" pitchFamily="18" charset="0"/>
                  </a:rPr>
                  <a:t>Метод исторического моделирования (</a:t>
                </a:r>
                <a:r>
                  <a:rPr lang="en-US" sz="2200" dirty="0">
                    <a:solidFill>
                      <a:srgbClr val="FF0000"/>
                    </a:solidFill>
                    <a:latin typeface="Times New Roman" panose="02020603050405020304" pitchFamily="18" charset="0"/>
                  </a:rPr>
                  <a:t>historical simulation</a:t>
                </a:r>
                <a:r>
                  <a:rPr lang="ru-RU" sz="2200" dirty="0">
                    <a:solidFill>
                      <a:srgbClr val="FF0000"/>
                    </a:solidFill>
                    <a:latin typeface="Times New Roman" panose="02020603050405020304" pitchFamily="18" charset="0"/>
                  </a:rPr>
                  <a:t>) </a:t>
                </a:r>
                <a:r>
                  <a:rPr lang="ru-RU" sz="2200" dirty="0">
                    <a:solidFill>
                      <a:srgbClr val="002060"/>
                    </a:solidFill>
                    <a:latin typeface="Times New Roman" panose="02020603050405020304" pitchFamily="18" charset="0"/>
                  </a:rPr>
                  <a:t>представляет собой непараметрический метод и относится к группе методов полного оценивания. Представленный метод основывается на предположении о стационарности поведения рыночных цен в ближайшем будущем. </a:t>
                </a:r>
              </a:p>
              <a:p>
                <a:pPr marL="158115" indent="450215" algn="just">
                  <a:lnSpc>
                    <a:spcPct val="150000"/>
                  </a:lnSpc>
                  <a:spcAft>
                    <a:spcPts val="0"/>
                  </a:spcAft>
                </a:pPr>
                <a:r>
                  <a:rPr lang="ru-RU" sz="2200" dirty="0">
                    <a:solidFill>
                      <a:srgbClr val="002060"/>
                    </a:solidFill>
                    <a:latin typeface="Times New Roman" panose="02020603050405020304" pitchFamily="18" charset="0"/>
                  </a:rPr>
                  <a:t>Устанавливается период времени глубины Т в течение которого отслеживаются исторические изменения цен Р всех N входящих активов в портфель:</a:t>
                </a:r>
              </a:p>
              <a:p>
                <a:pPr marL="158115" indent="450215" algn="ctr">
                  <a:lnSpc>
                    <a:spcPct val="150000"/>
                  </a:lnSpc>
                  <a:spcAft>
                    <a:spcPts val="0"/>
                  </a:spcAft>
                </a:pPr>
                <a:r>
                  <a:rPr lang="ru-RU" sz="2200" dirty="0">
                    <a:solidFill>
                      <a:srgbClr val="002060"/>
                    </a:solidFill>
                    <a:latin typeface="Times New Roman" panose="02020603050405020304" pitchFamily="18" charset="0"/>
                  </a:rPr>
                  <a:t> </a:t>
                </a:r>
                <a14:m>
                  <m:oMath xmlns:m="http://schemas.openxmlformats.org/officeDocument/2006/math">
                    <m:r>
                      <a:rPr lang="en-US" sz="2200">
                        <a:solidFill>
                          <a:srgbClr val="002060"/>
                        </a:solidFill>
                      </a:rPr>
                      <m:t>∆</m:t>
                    </m:r>
                    <m:sSub>
                      <m:sSubPr>
                        <m:ctrlPr>
                          <a:rPr lang="ru-RU" sz="2200">
                            <a:solidFill>
                              <a:srgbClr val="002060"/>
                            </a:solidFill>
                          </a:rPr>
                        </m:ctrlPr>
                      </m:sSubPr>
                      <m:e>
                        <m:r>
                          <a:rPr lang="en-US" sz="2200">
                            <a:solidFill>
                              <a:srgbClr val="002060"/>
                            </a:solidFill>
                          </a:rPr>
                          <m:t>𝑃</m:t>
                        </m:r>
                      </m:e>
                      <m:sub>
                        <m:r>
                          <a:rPr lang="en-US" sz="2200">
                            <a:solidFill>
                              <a:srgbClr val="002060"/>
                            </a:solidFill>
                          </a:rPr>
                          <m:t>𝑖</m:t>
                        </m:r>
                        <m:r>
                          <a:rPr lang="en-US" sz="2200">
                            <a:solidFill>
                              <a:srgbClr val="002060"/>
                            </a:solidFill>
                          </a:rPr>
                          <m:t>,</m:t>
                        </m:r>
                        <m:r>
                          <a:rPr lang="en-US" sz="2200">
                            <a:solidFill>
                              <a:srgbClr val="002060"/>
                            </a:solidFill>
                          </a:rPr>
                          <m:t>𝑡</m:t>
                        </m:r>
                      </m:sub>
                    </m:sSub>
                    <m:r>
                      <a:rPr lang="en-US" sz="2200">
                        <a:solidFill>
                          <a:srgbClr val="002060"/>
                        </a:solidFill>
                      </a:rPr>
                      <m:t>=</m:t>
                    </m:r>
                    <m:sSub>
                      <m:sSubPr>
                        <m:ctrlPr>
                          <a:rPr lang="ru-RU" sz="2200">
                            <a:solidFill>
                              <a:srgbClr val="002060"/>
                            </a:solidFill>
                          </a:rPr>
                        </m:ctrlPr>
                      </m:sSubPr>
                      <m:e>
                        <m:r>
                          <a:rPr lang="en-US" sz="2200">
                            <a:solidFill>
                              <a:srgbClr val="002060"/>
                            </a:solidFill>
                          </a:rPr>
                          <m:t>𝑃</m:t>
                        </m:r>
                      </m:e>
                      <m:sub>
                        <m:r>
                          <a:rPr lang="en-US" sz="2200">
                            <a:solidFill>
                              <a:srgbClr val="002060"/>
                            </a:solidFill>
                          </a:rPr>
                          <m:t>𝑖</m:t>
                        </m:r>
                        <m:r>
                          <a:rPr lang="en-US" sz="2200">
                            <a:solidFill>
                              <a:srgbClr val="002060"/>
                            </a:solidFill>
                          </a:rPr>
                          <m:t>,</m:t>
                        </m:r>
                        <m:r>
                          <a:rPr lang="en-US" sz="2200">
                            <a:solidFill>
                              <a:srgbClr val="002060"/>
                            </a:solidFill>
                          </a:rPr>
                          <m:t>𝑡</m:t>
                        </m:r>
                      </m:sub>
                    </m:sSub>
                    <m:r>
                      <a:rPr lang="en-US" sz="2200">
                        <a:solidFill>
                          <a:srgbClr val="002060"/>
                        </a:solidFill>
                      </a:rPr>
                      <m:t>−</m:t>
                    </m:r>
                    <m:sSub>
                      <m:sSubPr>
                        <m:ctrlPr>
                          <a:rPr lang="ru-RU" sz="2200">
                            <a:solidFill>
                              <a:srgbClr val="002060"/>
                            </a:solidFill>
                          </a:rPr>
                        </m:ctrlPr>
                      </m:sSubPr>
                      <m:e>
                        <m:r>
                          <a:rPr lang="en-US" sz="2200">
                            <a:solidFill>
                              <a:srgbClr val="002060"/>
                            </a:solidFill>
                          </a:rPr>
                          <m:t>𝑃</m:t>
                        </m:r>
                      </m:e>
                      <m:sub>
                        <m:r>
                          <a:rPr lang="en-US" sz="2200">
                            <a:solidFill>
                              <a:srgbClr val="002060"/>
                            </a:solidFill>
                          </a:rPr>
                          <m:t>𝑖</m:t>
                        </m:r>
                        <m:r>
                          <a:rPr lang="en-US" sz="2200">
                            <a:solidFill>
                              <a:srgbClr val="002060"/>
                            </a:solidFill>
                          </a:rPr>
                          <m:t>,</m:t>
                        </m:r>
                        <m:r>
                          <a:rPr lang="en-US" sz="2200">
                            <a:solidFill>
                              <a:srgbClr val="002060"/>
                            </a:solidFill>
                          </a:rPr>
                          <m:t>𝑡</m:t>
                        </m:r>
                        <m:r>
                          <a:rPr lang="en-US" sz="2200">
                            <a:solidFill>
                              <a:srgbClr val="002060"/>
                            </a:solidFill>
                          </a:rPr>
                          <m:t>−1</m:t>
                        </m:r>
                      </m:sub>
                    </m:sSub>
                    <m:r>
                      <a:rPr lang="en-US" sz="2200">
                        <a:solidFill>
                          <a:srgbClr val="002060"/>
                        </a:solidFill>
                      </a:rPr>
                      <m:t>,</m:t>
                    </m:r>
                  </m:oMath>
                </a14:m>
                <a:r>
                  <a:rPr lang="en-US" sz="2200" dirty="0">
                    <a:solidFill>
                      <a:srgbClr val="002060"/>
                    </a:solidFill>
                    <a:latin typeface="Times New Roman" panose="02020603050405020304" pitchFamily="18" charset="0"/>
                  </a:rPr>
                  <a:t> i = 1, 2…, N; t = 1,…, T.</a:t>
                </a:r>
                <a:endParaRPr lang="ru-RU" sz="2200" dirty="0">
                  <a:solidFill>
                    <a:srgbClr val="002060"/>
                  </a:solidFill>
                  <a:latin typeface="Times New Roman" panose="02020603050405020304" pitchFamily="18" charset="0"/>
                </a:endParaRPr>
              </a:p>
              <a:p>
                <a:pPr marL="6350" indent="443865" algn="just">
                  <a:lnSpc>
                    <a:spcPct val="150000"/>
                  </a:lnSpc>
                  <a:spcBef>
                    <a:spcPts val="430"/>
                  </a:spcBef>
                  <a:spcAft>
                    <a:spcPts val="0"/>
                  </a:spcAft>
                </a:pPr>
                <a:r>
                  <a:rPr lang="ru-RU" sz="2200" dirty="0">
                    <a:solidFill>
                      <a:srgbClr val="002060"/>
                    </a:solidFill>
                    <a:latin typeface="Times New Roman" panose="02020603050405020304" pitchFamily="18" charset="0"/>
                  </a:rPr>
                  <a:t>Гипотетическая цена </a:t>
                </a:r>
                <a:r>
                  <a:rPr lang="ru-RU" sz="2200" i="1" dirty="0">
                    <a:solidFill>
                      <a:srgbClr val="002060"/>
                    </a:solidFill>
                    <a:latin typeface="Times New Roman" panose="02020603050405020304" pitchFamily="18" charset="0"/>
                  </a:rPr>
                  <a:t>Р*</a:t>
                </a:r>
                <a:r>
                  <a:rPr lang="en-US" sz="1400" i="1" dirty="0" err="1">
                    <a:solidFill>
                      <a:srgbClr val="002060"/>
                    </a:solidFill>
                    <a:latin typeface="Times New Roman" panose="02020603050405020304" pitchFamily="18" charset="0"/>
                  </a:rPr>
                  <a:t>i</a:t>
                </a:r>
                <a:r>
                  <a:rPr lang="ru-RU" sz="1400" i="1" dirty="0">
                    <a:solidFill>
                      <a:srgbClr val="002060"/>
                    </a:solidFill>
                    <a:latin typeface="Times New Roman" panose="02020603050405020304" pitchFamily="18" charset="0"/>
                  </a:rPr>
                  <a:t>,</a:t>
                </a:r>
                <a:r>
                  <a:rPr lang="en-US" sz="1400" i="1" dirty="0">
                    <a:solidFill>
                      <a:srgbClr val="002060"/>
                    </a:solidFill>
                    <a:latin typeface="Times New Roman" panose="02020603050405020304" pitchFamily="18" charset="0"/>
                  </a:rPr>
                  <a:t>t</a:t>
                </a:r>
                <a:r>
                  <a:rPr lang="en-US" sz="2200" dirty="0">
                    <a:solidFill>
                      <a:srgbClr val="002060"/>
                    </a:solidFill>
                    <a:latin typeface="Times New Roman" panose="02020603050405020304" pitchFamily="18" charset="0"/>
                  </a:rPr>
                  <a:t> </a:t>
                </a:r>
                <a:r>
                  <a:rPr lang="ru-RU" sz="2200" dirty="0">
                    <a:solidFill>
                      <a:srgbClr val="002060"/>
                    </a:solidFill>
                    <a:latin typeface="Times New Roman" panose="02020603050405020304" pitchFamily="18" charset="0"/>
                  </a:rPr>
                  <a:t>каждого актива в будущем для каждого из этих Т сценариев изменений моделируется как его текущая цена </a:t>
                </a:r>
                <a:r>
                  <a:rPr lang="ru-RU" sz="2200" i="1" dirty="0">
                    <a:solidFill>
                      <a:srgbClr val="002060"/>
                    </a:solidFill>
                    <a:latin typeface="Times New Roman" panose="02020603050405020304" pitchFamily="18" charset="0"/>
                  </a:rPr>
                  <a:t>Р</a:t>
                </a:r>
                <a:r>
                  <a:rPr lang="ru-RU" sz="1400" i="1" dirty="0">
                    <a:solidFill>
                      <a:srgbClr val="002060"/>
                    </a:solidFill>
                    <a:latin typeface="Times New Roman" panose="02020603050405020304" pitchFamily="18" charset="0"/>
                  </a:rPr>
                  <a:t>0</a:t>
                </a:r>
                <a:r>
                  <a:rPr lang="ru-RU" sz="2200" dirty="0">
                    <a:solidFill>
                      <a:srgbClr val="002060"/>
                    </a:solidFill>
                    <a:latin typeface="Times New Roman" panose="02020603050405020304" pitchFamily="18" charset="0"/>
                  </a:rPr>
                  <a:t> плюс прирост цены, соответствующий данному сценарию:</a:t>
                </a:r>
              </a:p>
              <a:p>
                <a:pPr marL="6350" indent="443865" algn="ctr">
                  <a:lnSpc>
                    <a:spcPct val="150000"/>
                  </a:lnSpc>
                  <a:spcBef>
                    <a:spcPts val="430"/>
                  </a:spcBef>
                  <a:spcAft>
                    <a:spcPts val="0"/>
                  </a:spcAft>
                </a:pPr>
                <a:r>
                  <a:rPr lang="ru-RU" sz="2200" dirty="0">
                    <a:solidFill>
                      <a:srgbClr val="002060"/>
                    </a:solidFill>
                    <a:latin typeface="Times New Roman" panose="02020603050405020304" pitchFamily="18" charset="0"/>
                  </a:rPr>
                  <a:t> </a:t>
                </a:r>
                <a14:m>
                  <m:oMath xmlns:m="http://schemas.openxmlformats.org/officeDocument/2006/math">
                    <m:sSubSup>
                      <m:sSubSupPr>
                        <m:ctrlPr>
                          <a:rPr lang="ru-RU" sz="2200">
                            <a:solidFill>
                              <a:srgbClr val="002060"/>
                            </a:solidFill>
                          </a:rPr>
                        </m:ctrlPr>
                      </m:sSubSupPr>
                      <m:e>
                        <m:r>
                          <a:rPr lang="ru-RU" sz="2200">
                            <a:solidFill>
                              <a:srgbClr val="002060"/>
                            </a:solidFill>
                          </a:rPr>
                          <m:t>        </m:t>
                        </m:r>
                        <m:r>
                          <a:rPr lang="en-US" sz="2200">
                            <a:solidFill>
                              <a:srgbClr val="002060"/>
                            </a:solidFill>
                          </a:rPr>
                          <m:t>𝑃</m:t>
                        </m:r>
                      </m:e>
                      <m:sub>
                        <m:r>
                          <a:rPr lang="en-US" sz="2200">
                            <a:solidFill>
                              <a:srgbClr val="002060"/>
                            </a:solidFill>
                          </a:rPr>
                          <m:t>𝑖</m:t>
                        </m:r>
                        <m:r>
                          <a:rPr lang="ru-RU" sz="2200">
                            <a:solidFill>
                              <a:srgbClr val="002060"/>
                            </a:solidFill>
                          </a:rPr>
                          <m:t>,</m:t>
                        </m:r>
                        <m:r>
                          <a:rPr lang="en-US" sz="2200">
                            <a:solidFill>
                              <a:srgbClr val="002060"/>
                            </a:solidFill>
                          </a:rPr>
                          <m:t>𝑡</m:t>
                        </m:r>
                      </m:sub>
                      <m:sup>
                        <m:r>
                          <a:rPr lang="ru-RU" sz="2200">
                            <a:solidFill>
                              <a:srgbClr val="002060"/>
                            </a:solidFill>
                          </a:rPr>
                          <m:t>∗</m:t>
                        </m:r>
                      </m:sup>
                    </m:sSubSup>
                    <m:r>
                      <a:rPr lang="ru-RU" sz="2200">
                        <a:solidFill>
                          <a:srgbClr val="002060"/>
                        </a:solidFill>
                      </a:rPr>
                      <m:t>=</m:t>
                    </m:r>
                    <m:sSub>
                      <m:sSubPr>
                        <m:ctrlPr>
                          <a:rPr lang="ru-RU" sz="2200">
                            <a:solidFill>
                              <a:srgbClr val="002060"/>
                            </a:solidFill>
                          </a:rPr>
                        </m:ctrlPr>
                      </m:sSubPr>
                      <m:e>
                        <m:r>
                          <a:rPr lang="en-US" sz="2200">
                            <a:solidFill>
                              <a:srgbClr val="002060"/>
                            </a:solidFill>
                          </a:rPr>
                          <m:t>𝑃</m:t>
                        </m:r>
                      </m:e>
                      <m:sub>
                        <m:r>
                          <a:rPr lang="en-US" sz="2200">
                            <a:solidFill>
                              <a:srgbClr val="002060"/>
                            </a:solidFill>
                          </a:rPr>
                          <m:t>𝑖</m:t>
                        </m:r>
                        <m:r>
                          <a:rPr lang="ru-RU" sz="2200">
                            <a:solidFill>
                              <a:srgbClr val="002060"/>
                            </a:solidFill>
                          </a:rPr>
                          <m:t>,0</m:t>
                        </m:r>
                      </m:sub>
                    </m:sSub>
                    <m:r>
                      <a:rPr lang="ru-RU" sz="2200">
                        <a:solidFill>
                          <a:srgbClr val="002060"/>
                        </a:solidFill>
                      </a:rPr>
                      <m:t>+</m:t>
                    </m:r>
                    <m:sSub>
                      <m:sSubPr>
                        <m:ctrlPr>
                          <a:rPr lang="ru-RU" sz="2200">
                            <a:solidFill>
                              <a:srgbClr val="002060"/>
                            </a:solidFill>
                          </a:rPr>
                        </m:ctrlPr>
                      </m:sSubPr>
                      <m:e>
                        <m:r>
                          <a:rPr lang="ru-RU" sz="2200">
                            <a:solidFill>
                              <a:srgbClr val="002060"/>
                            </a:solidFill>
                          </a:rPr>
                          <m:t>∆</m:t>
                        </m:r>
                        <m:r>
                          <a:rPr lang="en-US" sz="2200">
                            <a:solidFill>
                              <a:srgbClr val="002060"/>
                            </a:solidFill>
                          </a:rPr>
                          <m:t>𝑃</m:t>
                        </m:r>
                      </m:e>
                      <m:sub>
                        <m:r>
                          <a:rPr lang="en-US" sz="2200">
                            <a:solidFill>
                              <a:srgbClr val="002060"/>
                            </a:solidFill>
                          </a:rPr>
                          <m:t>𝑖</m:t>
                        </m:r>
                        <m:r>
                          <a:rPr lang="ru-RU" sz="2200">
                            <a:solidFill>
                              <a:srgbClr val="002060"/>
                            </a:solidFill>
                          </a:rPr>
                          <m:t>,</m:t>
                        </m:r>
                        <m:r>
                          <a:rPr lang="en-US" sz="2200">
                            <a:solidFill>
                              <a:srgbClr val="002060"/>
                            </a:solidFill>
                          </a:rPr>
                          <m:t>𝑡</m:t>
                        </m:r>
                      </m:sub>
                    </m:sSub>
                    <m:r>
                      <a:rPr lang="ru-RU" sz="2200">
                        <a:solidFill>
                          <a:srgbClr val="002060"/>
                        </a:solidFill>
                      </a:rPr>
                      <m:t>, </m:t>
                    </m:r>
                    <m:r>
                      <m:rPr>
                        <m:sty m:val="p"/>
                      </m:rPr>
                      <a:rPr lang="en-US" sz="2200">
                        <a:solidFill>
                          <a:srgbClr val="002060"/>
                        </a:solidFill>
                      </a:rPr>
                      <m:t>i</m:t>
                    </m:r>
                    <m:r>
                      <a:rPr lang="ru-RU" sz="2200">
                        <a:solidFill>
                          <a:srgbClr val="002060"/>
                        </a:solidFill>
                      </a:rPr>
                      <m:t> = 1, 2…, </m:t>
                    </m:r>
                    <m:r>
                      <a:rPr lang="en-US" sz="2200">
                        <a:solidFill>
                          <a:srgbClr val="002060"/>
                        </a:solidFill>
                      </a:rPr>
                      <m:t>𝑁</m:t>
                    </m:r>
                    <m:r>
                      <a:rPr lang="ru-RU" sz="2200">
                        <a:solidFill>
                          <a:srgbClr val="002060"/>
                        </a:solidFill>
                      </a:rPr>
                      <m:t>; </m:t>
                    </m:r>
                    <m:r>
                      <a:rPr lang="en-US" sz="2200">
                        <a:solidFill>
                          <a:srgbClr val="002060"/>
                        </a:solidFill>
                      </a:rPr>
                      <m:t>𝑡</m:t>
                    </m:r>
                    <m:r>
                      <a:rPr lang="ru-RU" sz="2200">
                        <a:solidFill>
                          <a:srgbClr val="002060"/>
                        </a:solidFill>
                      </a:rPr>
                      <m:t> = 1, 2,…, </m:t>
                    </m:r>
                    <m:r>
                      <a:rPr lang="en-US" sz="2200">
                        <a:solidFill>
                          <a:srgbClr val="002060"/>
                        </a:solidFill>
                      </a:rPr>
                      <m:t>𝑇</m:t>
                    </m:r>
                    <m:r>
                      <a:rPr lang="ru-RU" sz="2200">
                        <a:solidFill>
                          <a:srgbClr val="002060"/>
                        </a:solidFill>
                      </a:rPr>
                      <m:t>.</m:t>
                    </m:r>
                  </m:oMath>
                </a14:m>
                <a:endParaRPr lang="ru-RU" sz="2200" dirty="0">
                  <a:solidFill>
                    <a:srgbClr val="002060"/>
                  </a:solidFill>
                  <a:latin typeface="Times New Roman" panose="02020603050405020304" pitchFamily="18" charset="0"/>
                </a:endParaRPr>
              </a:p>
              <a:p>
                <a:pPr marL="158115" algn="just">
                  <a:lnSpc>
                    <a:spcPct val="150000"/>
                  </a:lnSpc>
                  <a:spcAft>
                    <a:spcPts val="0"/>
                  </a:spcAft>
                  <a:tabLst>
                    <a:tab pos="5940425" algn="r"/>
                  </a:tabLst>
                </a:pPr>
                <a:r>
                  <a:rPr lang="ru-RU" sz="2200" dirty="0">
                    <a:solidFill>
                      <a:srgbClr val="002060"/>
                    </a:solidFill>
                    <a:latin typeface="Times New Roman" panose="02020603050405020304" pitchFamily="18" charset="0"/>
                  </a:rPr>
                  <a:t> </a:t>
                </a:r>
              </a:p>
            </p:txBody>
          </p:sp>
        </mc:Choice>
        <mc:Fallback>
          <p:sp>
            <p:nvSpPr>
              <p:cNvPr id="4" name="Прямоугольник 3">
                <a:extLst>
                  <a:ext uri="{FF2B5EF4-FFF2-40B4-BE49-F238E27FC236}">
                    <a16:creationId xmlns:a16="http://schemas.microsoft.com/office/drawing/2014/main" id="{2CB317EE-329B-4015-A19D-6730101B6750}"/>
                  </a:ext>
                </a:extLst>
              </p:cNvPr>
              <p:cNvSpPr>
                <a:spLocks noRot="1" noChangeAspect="1" noMove="1" noResize="1" noEditPoints="1" noAdjustHandles="1" noChangeArrowheads="1" noChangeShapeType="1" noTextEdit="1"/>
              </p:cNvSpPr>
              <p:nvPr/>
            </p:nvSpPr>
            <p:spPr>
              <a:xfrm>
                <a:off x="391551" y="286697"/>
                <a:ext cx="11408898" cy="6284606"/>
              </a:xfrm>
              <a:prstGeom prst="rect">
                <a:avLst/>
              </a:prstGeom>
              <a:blipFill>
                <a:blip r:embed="rId2"/>
                <a:stretch>
                  <a:fillRect l="-641" r="-641"/>
                </a:stretch>
              </a:blipFill>
            </p:spPr>
            <p:txBody>
              <a:bodyPr/>
              <a:lstStyle/>
              <a:p>
                <a:r>
                  <a:rPr lang="ru-RU">
                    <a:noFill/>
                  </a:rPr>
                  <a:t> </a:t>
                </a:r>
              </a:p>
            </p:txBody>
          </p:sp>
        </mc:Fallback>
      </mc:AlternateContent>
    </p:spTree>
    <p:extLst>
      <p:ext uri="{BB962C8B-B14F-4D97-AF65-F5344CB8AC3E}">
        <p14:creationId xmlns:p14="http://schemas.microsoft.com/office/powerpoint/2010/main" val="34168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18979" y="333827"/>
            <a:ext cx="11015003" cy="749599"/>
          </a:xfrm>
        </p:spPr>
        <p:txBody>
          <a:bodyPr>
            <a:normAutofit/>
          </a:bodyPr>
          <a:lstStyle/>
          <a:p>
            <a:r>
              <a:rPr lang="en-US" sz="3600" dirty="0">
                <a:solidFill>
                  <a:srgbClr val="C00000"/>
                </a:solidFill>
                <a:latin typeface="Times New Roman" panose="02020603050405020304" pitchFamily="18" charset="0"/>
                <a:cs typeface="Times New Roman" panose="02020603050405020304" pitchFamily="18" charset="0"/>
              </a:rPr>
              <a:t>1.</a:t>
            </a:r>
            <a:r>
              <a:rPr lang="ru-RU" sz="3600" dirty="0">
                <a:solidFill>
                  <a:srgbClr val="C00000"/>
                </a:solidFill>
                <a:latin typeface="Times New Roman" panose="02020603050405020304" pitchFamily="18" charset="0"/>
                <a:cs typeface="Times New Roman" panose="02020603050405020304" pitchFamily="18" charset="0"/>
              </a:rPr>
              <a:t> Подходы к количественной оценке риска</a:t>
            </a:r>
          </a:p>
        </p:txBody>
      </p:sp>
      <p:sp>
        <p:nvSpPr>
          <p:cNvPr id="3" name="Прямоугольник 2">
            <a:extLst>
              <a:ext uri="{FF2B5EF4-FFF2-40B4-BE49-F238E27FC236}">
                <a16:creationId xmlns:a16="http://schemas.microsoft.com/office/drawing/2014/main" id="{27ECAD03-ECC0-451B-AE0A-D1E92B300CA8}"/>
              </a:ext>
            </a:extLst>
          </p:cNvPr>
          <p:cNvSpPr/>
          <p:nvPr/>
        </p:nvSpPr>
        <p:spPr>
          <a:xfrm>
            <a:off x="320040" y="1083426"/>
            <a:ext cx="11612880" cy="6001643"/>
          </a:xfrm>
          <a:prstGeom prst="rect">
            <a:avLst/>
          </a:prstGeom>
        </p:spPr>
        <p:txBody>
          <a:bodyPr wrap="square">
            <a:spAutoFit/>
          </a:bodyPr>
          <a:lstStyle/>
          <a:p>
            <a:pPr algn="just"/>
            <a:r>
              <a:rPr lang="ru-RU" sz="2400" b="1" dirty="0">
                <a:solidFill>
                  <a:srgbClr val="002060"/>
                </a:solidFill>
                <a:latin typeface="Times New Roman" panose="02020603050405020304" pitchFamily="18" charset="0"/>
                <a:cs typeface="Times New Roman" panose="02020603050405020304" pitchFamily="18" charset="0"/>
              </a:rPr>
              <a:t>Количественный анализ представляет собой выявление величины возможных рисков посредством математических и статистических методов. </a:t>
            </a:r>
          </a:p>
          <a:p>
            <a:pPr algn="just"/>
            <a:endParaRPr lang="ru-RU" sz="2400" b="1" dirty="0">
              <a:solidFill>
                <a:srgbClr val="002060"/>
              </a:solidFill>
              <a:latin typeface="Times New Roman" panose="02020603050405020304" pitchFamily="18" charset="0"/>
              <a:cs typeface="Times New Roman" panose="02020603050405020304" pitchFamily="18" charset="0"/>
            </a:endParaRPr>
          </a:p>
          <a:p>
            <a:pPr algn="ctr"/>
            <a:r>
              <a:rPr lang="ru-RU" sz="2400" b="1" dirty="0">
                <a:solidFill>
                  <a:srgbClr val="002060"/>
                </a:solidFill>
                <a:latin typeface="Times New Roman" panose="02020603050405020304" pitchFamily="18" charset="0"/>
                <a:cs typeface="Times New Roman" panose="02020603050405020304" pitchFamily="18" charset="0"/>
              </a:rPr>
              <a:t>Основными критериями количественной оценки риска являются:</a:t>
            </a:r>
          </a:p>
          <a:p>
            <a:pPr lvl="0" algn="just"/>
            <a:r>
              <a:rPr lang="ru-RU" sz="2400" b="1" dirty="0">
                <a:solidFill>
                  <a:srgbClr val="002060"/>
                </a:solidFill>
                <a:latin typeface="Times New Roman" panose="02020603050405020304" pitchFamily="18" charset="0"/>
                <a:cs typeface="Times New Roman" panose="02020603050405020304" pitchFamily="18" charset="0"/>
              </a:rPr>
              <a:t>1. В рисковой ситуации, принимаемое решение должно быть обусловлено с точки зрения вероятности получения ожидаемого результата и возможности его отклонения от средней величины. Оптимальным считается решением, в котором риск наименьший в сравнении с другими вариантами.</a:t>
            </a:r>
          </a:p>
          <a:p>
            <a:pPr lvl="0" algn="just"/>
            <a:r>
              <a:rPr lang="ru-RU" sz="2400" b="1" dirty="0">
                <a:solidFill>
                  <a:srgbClr val="002060"/>
                </a:solidFill>
                <a:latin typeface="Times New Roman" panose="02020603050405020304" pitchFamily="18" charset="0"/>
                <a:cs typeface="Times New Roman" panose="02020603050405020304" pitchFamily="18" charset="0"/>
              </a:rPr>
              <a:t>2. Решение, принятое в рисковой ситуации должно оцениваться с точки зрения затрат, требуемых на его реализацию. Наилучшим считается решением с наименьшим объемом затрат.</a:t>
            </a:r>
          </a:p>
          <a:p>
            <a:pPr lvl="0" algn="just"/>
            <a:r>
              <a:rPr lang="ru-RU" sz="2400" b="1" dirty="0">
                <a:solidFill>
                  <a:srgbClr val="002060"/>
                </a:solidFill>
                <a:latin typeface="Times New Roman" panose="02020603050405020304" pitchFamily="18" charset="0"/>
                <a:cs typeface="Times New Roman" panose="02020603050405020304" pitchFamily="18" charset="0"/>
              </a:rPr>
              <a:t>3. Решение, принятое в рисковой ситуации должно оцениваться с точки зрения временного лага, требуемого на осуществление рискового решения. Оптимальным считается решением, для реализации которого необходимо наименьшее количество времени.</a:t>
            </a:r>
          </a:p>
          <a:p>
            <a:pPr algn="just"/>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4494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2CB317EE-329B-4015-A19D-6730101B6750}"/>
                  </a:ext>
                </a:extLst>
              </p:cNvPr>
              <p:cNvSpPr/>
              <p:nvPr/>
            </p:nvSpPr>
            <p:spPr>
              <a:xfrm>
                <a:off x="543952" y="499110"/>
                <a:ext cx="11408898" cy="5617692"/>
              </a:xfrm>
              <a:prstGeom prst="rect">
                <a:avLst/>
              </a:prstGeom>
            </p:spPr>
            <p:txBody>
              <a:bodyPr wrap="square">
                <a:spAutoFit/>
              </a:bodyPr>
              <a:lstStyle/>
              <a:p>
                <a:pPr marL="158115" indent="450215" algn="just">
                  <a:lnSpc>
                    <a:spcPct val="150000"/>
                  </a:lnSpc>
                  <a:spcAft>
                    <a:spcPts val="0"/>
                  </a:spcAft>
                  <a:tabLst>
                    <a:tab pos="5940425" algn="r"/>
                  </a:tabLst>
                </a:pPr>
                <a:r>
                  <a:rPr lang="ru-RU" sz="2200" dirty="0">
                    <a:solidFill>
                      <a:srgbClr val="002060"/>
                    </a:solidFill>
                    <a:latin typeface="Times New Roman" panose="02020603050405020304" pitchFamily="18" charset="0"/>
                  </a:rPr>
                  <a:t>Далее проводится полная переоценка всего текущего портфеля по ценам, которые смоделированы на основе исторических сценариев, и для каждого сценария определяется возможное изменение стоимости сегодняшнего портфеля:</a:t>
                </a:r>
              </a:p>
              <a:p>
                <a:pPr marL="158115" indent="450215" algn="just">
                  <a:lnSpc>
                    <a:spcPct val="150000"/>
                  </a:lnSpc>
                  <a:spcAft>
                    <a:spcPts val="0"/>
                  </a:spcAft>
                  <a:tabLst>
                    <a:tab pos="5940425" algn="r"/>
                  </a:tabLst>
                </a:pPr>
                <a:r>
                  <a:rPr lang="ru-RU" sz="2200" dirty="0">
                    <a:solidFill>
                      <a:srgbClr val="002060"/>
                    </a:solidFill>
                    <a:latin typeface="Times New Roman" panose="02020603050405020304" pitchFamily="18" charset="0"/>
                  </a:rPr>
                  <a:t> </a:t>
                </a:r>
              </a:p>
              <a:p>
                <a:pPr marL="158115" algn="ctr">
                  <a:lnSpc>
                    <a:spcPct val="150000"/>
                  </a:lnSpc>
                  <a:spcAft>
                    <a:spcPts val="0"/>
                  </a:spcAft>
                  <a:tabLst>
                    <a:tab pos="5940425" algn="r"/>
                  </a:tabLst>
                </a:pPr>
                <a14:m>
                  <m:oMath xmlns:m="http://schemas.openxmlformats.org/officeDocument/2006/math">
                    <m:r>
                      <a:rPr lang="ru-RU" sz="2200">
                        <a:solidFill>
                          <a:srgbClr val="002060"/>
                        </a:solidFill>
                      </a:rPr>
                      <m:t>∆</m:t>
                    </m:r>
                    <m:sSub>
                      <m:sSubPr>
                        <m:ctrlPr>
                          <a:rPr lang="ru-RU" sz="2200">
                            <a:solidFill>
                              <a:srgbClr val="002060"/>
                            </a:solidFill>
                          </a:rPr>
                        </m:ctrlPr>
                      </m:sSubPr>
                      <m:e>
                        <m:r>
                          <a:rPr lang="en-US" sz="2200">
                            <a:solidFill>
                              <a:srgbClr val="002060"/>
                            </a:solidFill>
                          </a:rPr>
                          <m:t>𝑉</m:t>
                        </m:r>
                      </m:e>
                      <m:sub>
                        <m:r>
                          <a:rPr lang="en-US" sz="2200">
                            <a:solidFill>
                              <a:srgbClr val="002060"/>
                            </a:solidFill>
                          </a:rPr>
                          <m:t>𝑡</m:t>
                        </m:r>
                      </m:sub>
                    </m:sSub>
                    <m:r>
                      <a:rPr lang="ru-RU" sz="2200">
                        <a:solidFill>
                          <a:srgbClr val="002060"/>
                        </a:solidFill>
                      </a:rPr>
                      <m:t>=</m:t>
                    </m:r>
                    <m:sSubSup>
                      <m:sSubSupPr>
                        <m:ctrlPr>
                          <a:rPr lang="ru-RU" sz="2200">
                            <a:solidFill>
                              <a:srgbClr val="002060"/>
                            </a:solidFill>
                          </a:rPr>
                        </m:ctrlPr>
                      </m:sSubSupPr>
                      <m:e>
                        <m:r>
                          <a:rPr lang="en-US" sz="2200">
                            <a:solidFill>
                              <a:srgbClr val="002060"/>
                            </a:solidFill>
                          </a:rPr>
                          <m:t>𝑉</m:t>
                        </m:r>
                      </m:e>
                      <m:sub>
                        <m:r>
                          <a:rPr lang="en-US" sz="2200">
                            <a:solidFill>
                              <a:srgbClr val="002060"/>
                            </a:solidFill>
                          </a:rPr>
                          <m:t>𝑡</m:t>
                        </m:r>
                      </m:sub>
                      <m:sup>
                        <m:r>
                          <a:rPr lang="ru-RU" sz="2200">
                            <a:solidFill>
                              <a:srgbClr val="002060"/>
                            </a:solidFill>
                          </a:rPr>
                          <m:t>∗</m:t>
                        </m:r>
                      </m:sup>
                    </m:sSubSup>
                    <m:r>
                      <a:rPr lang="ru-RU" sz="2200">
                        <a:solidFill>
                          <a:srgbClr val="002060"/>
                        </a:solidFill>
                      </a:rPr>
                      <m:t>−</m:t>
                    </m:r>
                    <m:sSub>
                      <m:sSubPr>
                        <m:ctrlPr>
                          <a:rPr lang="ru-RU" sz="2200">
                            <a:solidFill>
                              <a:srgbClr val="002060"/>
                            </a:solidFill>
                          </a:rPr>
                        </m:ctrlPr>
                      </m:sSubPr>
                      <m:e>
                        <m:r>
                          <a:rPr lang="en-US" sz="2200">
                            <a:solidFill>
                              <a:srgbClr val="002060"/>
                            </a:solidFill>
                          </a:rPr>
                          <m:t>𝑉</m:t>
                        </m:r>
                      </m:e>
                      <m:sub>
                        <m:r>
                          <a:rPr lang="ru-RU" sz="2200">
                            <a:solidFill>
                              <a:srgbClr val="002060"/>
                            </a:solidFill>
                          </a:rPr>
                          <m:t>0</m:t>
                        </m:r>
                      </m:sub>
                    </m:sSub>
                  </m:oMath>
                </a14:m>
                <a:r>
                  <a:rPr lang="ru-RU" sz="2200" dirty="0">
                    <a:solidFill>
                      <a:srgbClr val="002060"/>
                    </a:solidFill>
                    <a:latin typeface="Times New Roman" panose="02020603050405020304" pitchFamily="18" charset="0"/>
                  </a:rPr>
                  <a:t> , </a:t>
                </a:r>
                <a:r>
                  <a:rPr lang="en-US" sz="2200" dirty="0">
                    <a:solidFill>
                      <a:srgbClr val="002060"/>
                    </a:solidFill>
                    <a:latin typeface="Times New Roman" panose="02020603050405020304" pitchFamily="18" charset="0"/>
                  </a:rPr>
                  <a:t>t</a:t>
                </a:r>
                <a:r>
                  <a:rPr lang="ru-RU" sz="2200" dirty="0">
                    <a:solidFill>
                      <a:srgbClr val="002060"/>
                    </a:solidFill>
                    <a:latin typeface="Times New Roman" panose="02020603050405020304" pitchFamily="18" charset="0"/>
                  </a:rPr>
                  <a:t> = 1, 2, …, </a:t>
                </a:r>
                <a:r>
                  <a:rPr lang="en-US" sz="2200" dirty="0">
                    <a:solidFill>
                      <a:srgbClr val="002060"/>
                    </a:solidFill>
                    <a:latin typeface="Times New Roman" panose="02020603050405020304" pitchFamily="18" charset="0"/>
                  </a:rPr>
                  <a:t>T</a:t>
                </a:r>
                <a:r>
                  <a:rPr lang="ru-RU" sz="2200" dirty="0">
                    <a:solidFill>
                      <a:srgbClr val="002060"/>
                    </a:solidFill>
                    <a:latin typeface="Times New Roman" panose="02020603050405020304" pitchFamily="18" charset="0"/>
                  </a:rPr>
                  <a:t>.</a:t>
                </a:r>
              </a:p>
              <a:p>
                <a:pPr marL="158115" algn="ctr">
                  <a:lnSpc>
                    <a:spcPct val="150000"/>
                  </a:lnSpc>
                  <a:spcAft>
                    <a:spcPts val="0"/>
                  </a:spcAft>
                  <a:tabLst>
                    <a:tab pos="5940425" algn="r"/>
                  </a:tabLst>
                </a:pPr>
                <a:r>
                  <a:rPr lang="ru-RU" sz="2200" dirty="0">
                    <a:solidFill>
                      <a:srgbClr val="002060"/>
                    </a:solidFill>
                    <a:latin typeface="Times New Roman" panose="02020603050405020304" pitchFamily="18" charset="0"/>
                  </a:rPr>
                  <a:t> </a:t>
                </a:r>
              </a:p>
              <a:p>
                <a:pPr marL="158115" indent="450215" algn="just">
                  <a:lnSpc>
                    <a:spcPct val="150000"/>
                  </a:lnSpc>
                  <a:spcAft>
                    <a:spcPts val="0"/>
                  </a:spcAft>
                </a:pPr>
                <a:r>
                  <a:rPr lang="ru-RU" sz="2200" dirty="0">
                    <a:solidFill>
                      <a:srgbClr val="002060"/>
                    </a:solidFill>
                    <a:latin typeface="Times New Roman" panose="02020603050405020304" pitchFamily="18" charset="0"/>
                  </a:rPr>
                  <a:t>Затем рассчитанные Т изменения портфеля ранжируются по убыванию, т.е. от самого большого прироста до наибольшего убытка, которые можно пронумеровать от 1 до Т. В соответствии с требуемым уровнем доверия (1–</a:t>
                </a:r>
                <a14:m>
                  <m:oMath xmlns:m="http://schemas.openxmlformats.org/officeDocument/2006/math">
                    <m:r>
                      <a:rPr lang="ru-RU" sz="2200">
                        <a:solidFill>
                          <a:srgbClr val="002060"/>
                        </a:solidFill>
                      </a:rPr>
                      <m:t> </m:t>
                    </m:r>
                    <m:r>
                      <a:rPr lang="ru-RU" sz="2200">
                        <a:solidFill>
                          <a:srgbClr val="002060"/>
                        </a:solidFill>
                      </a:rPr>
                      <m:t>𝛼</m:t>
                    </m:r>
                  </m:oMath>
                </a14:m>
                <a:r>
                  <a:rPr lang="ru-RU" sz="2200" dirty="0">
                    <a:solidFill>
                      <a:srgbClr val="002060"/>
                    </a:solidFill>
                    <a:latin typeface="Times New Roman" panose="02020603050405020304" pitchFamily="18" charset="0"/>
                  </a:rPr>
                  <a:t>) величина </a:t>
                </a:r>
                <a:r>
                  <a:rPr lang="en-US" sz="2200" dirty="0" err="1">
                    <a:solidFill>
                      <a:srgbClr val="002060"/>
                    </a:solidFill>
                    <a:latin typeface="Times New Roman" panose="02020603050405020304" pitchFamily="18" charset="0"/>
                  </a:rPr>
                  <a:t>VaR</a:t>
                </a:r>
                <a:r>
                  <a:rPr lang="en-US" sz="2200" dirty="0">
                    <a:solidFill>
                      <a:srgbClr val="002060"/>
                    </a:solidFill>
                    <a:latin typeface="Times New Roman" panose="02020603050405020304" pitchFamily="18" charset="0"/>
                  </a:rPr>
                  <a:t> </a:t>
                </a:r>
                <a:r>
                  <a:rPr lang="ru-RU" sz="2200" dirty="0">
                    <a:solidFill>
                      <a:srgbClr val="002060"/>
                    </a:solidFill>
                    <a:latin typeface="Times New Roman" panose="02020603050405020304" pitchFamily="18" charset="0"/>
                  </a:rPr>
                  <a:t>рассчитывается как предельный убыток, который не превышается в (1–</a:t>
                </a:r>
                <a14:m>
                  <m:oMath xmlns:m="http://schemas.openxmlformats.org/officeDocument/2006/math">
                    <m:r>
                      <a:rPr lang="ru-RU" sz="2200">
                        <a:solidFill>
                          <a:srgbClr val="002060"/>
                        </a:solidFill>
                      </a:rPr>
                      <m:t> </m:t>
                    </m:r>
                    <m:r>
                      <a:rPr lang="ru-RU" sz="2200">
                        <a:solidFill>
                          <a:srgbClr val="002060"/>
                        </a:solidFill>
                      </a:rPr>
                      <m:t>𝛼</m:t>
                    </m:r>
                  </m:oMath>
                </a14:m>
                <a:r>
                  <a:rPr lang="ru-RU" sz="2200" dirty="0">
                    <a:solidFill>
                      <a:srgbClr val="002060"/>
                    </a:solidFill>
                    <a:latin typeface="Times New Roman" panose="02020603050405020304" pitchFamily="18" charset="0"/>
                  </a:rPr>
                  <a:t>) Т случаях. Таким образом, величина </a:t>
                </a:r>
                <a:r>
                  <a:rPr lang="en-US" sz="2200" dirty="0" err="1">
                    <a:solidFill>
                      <a:srgbClr val="002060"/>
                    </a:solidFill>
                    <a:latin typeface="Times New Roman" panose="02020603050405020304" pitchFamily="18" charset="0"/>
                  </a:rPr>
                  <a:t>VaR</a:t>
                </a:r>
                <a:r>
                  <a:rPr lang="en-US" sz="2200" dirty="0">
                    <a:solidFill>
                      <a:srgbClr val="002060"/>
                    </a:solidFill>
                    <a:latin typeface="Times New Roman" panose="02020603050405020304" pitchFamily="18" charset="0"/>
                  </a:rPr>
                  <a:t> </a:t>
                </a:r>
                <a:r>
                  <a:rPr lang="ru-RU" sz="2200" dirty="0">
                    <a:solidFill>
                      <a:srgbClr val="002060"/>
                    </a:solidFill>
                    <a:latin typeface="Times New Roman" panose="02020603050405020304" pitchFamily="18" charset="0"/>
                  </a:rPr>
                  <a:t>равна абсолютной величине изменения с номером, равным целой части числа (1–</a:t>
                </a:r>
                <a14:m>
                  <m:oMath xmlns:m="http://schemas.openxmlformats.org/officeDocument/2006/math">
                    <m:r>
                      <a:rPr lang="ru-RU" sz="2200">
                        <a:solidFill>
                          <a:srgbClr val="002060"/>
                        </a:solidFill>
                      </a:rPr>
                      <m:t> </m:t>
                    </m:r>
                    <m:r>
                      <a:rPr lang="ru-RU" sz="2200">
                        <a:solidFill>
                          <a:srgbClr val="002060"/>
                        </a:solidFill>
                      </a:rPr>
                      <m:t>𝛼</m:t>
                    </m:r>
                  </m:oMath>
                </a14:m>
                <a:r>
                  <a:rPr lang="ru-RU" sz="2200" dirty="0">
                    <a:solidFill>
                      <a:srgbClr val="002060"/>
                    </a:solidFill>
                    <a:latin typeface="Times New Roman" panose="02020603050405020304" pitchFamily="18" charset="0"/>
                  </a:rPr>
                  <a:t>) Т.</a:t>
                </a:r>
              </a:p>
            </p:txBody>
          </p:sp>
        </mc:Choice>
        <mc:Fallback>
          <p:sp>
            <p:nvSpPr>
              <p:cNvPr id="4" name="Прямоугольник 3">
                <a:extLst>
                  <a:ext uri="{FF2B5EF4-FFF2-40B4-BE49-F238E27FC236}">
                    <a16:creationId xmlns:a16="http://schemas.microsoft.com/office/drawing/2014/main" id="{2CB317EE-329B-4015-A19D-6730101B6750}"/>
                  </a:ext>
                </a:extLst>
              </p:cNvPr>
              <p:cNvSpPr>
                <a:spLocks noRot="1" noChangeAspect="1" noMove="1" noResize="1" noEditPoints="1" noAdjustHandles="1" noChangeArrowheads="1" noChangeShapeType="1" noTextEdit="1"/>
              </p:cNvSpPr>
              <p:nvPr/>
            </p:nvSpPr>
            <p:spPr>
              <a:xfrm>
                <a:off x="543952" y="499110"/>
                <a:ext cx="11408898" cy="5617692"/>
              </a:xfrm>
              <a:prstGeom prst="rect">
                <a:avLst/>
              </a:prstGeom>
              <a:blipFill>
                <a:blip r:embed="rId2"/>
                <a:stretch>
                  <a:fillRect r="-641" b="-1303"/>
                </a:stretch>
              </a:blipFill>
            </p:spPr>
            <p:txBody>
              <a:bodyPr/>
              <a:lstStyle/>
              <a:p>
                <a:r>
                  <a:rPr lang="ru-RU">
                    <a:noFill/>
                  </a:rPr>
                  <a:t> </a:t>
                </a:r>
              </a:p>
            </p:txBody>
          </p:sp>
        </mc:Fallback>
      </mc:AlternateContent>
    </p:spTree>
    <p:extLst>
      <p:ext uri="{BB962C8B-B14F-4D97-AF65-F5344CB8AC3E}">
        <p14:creationId xmlns:p14="http://schemas.microsoft.com/office/powerpoint/2010/main" val="376122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0F7ACFB3-72B4-4201-80EF-13504AB85BBA}"/>
                  </a:ext>
                </a:extLst>
              </p:cNvPr>
              <p:cNvSpPr/>
              <p:nvPr/>
            </p:nvSpPr>
            <p:spPr>
              <a:xfrm>
                <a:off x="994116" y="593367"/>
                <a:ext cx="10513255" cy="3586366"/>
              </a:xfrm>
              <a:prstGeom prst="rect">
                <a:avLst/>
              </a:prstGeom>
            </p:spPr>
            <p:txBody>
              <a:bodyPr wrap="square">
                <a:spAutoFit/>
              </a:bodyPr>
              <a:lstStyle/>
              <a:p>
                <a:pPr indent="450215" algn="just">
                  <a:lnSpc>
                    <a:spcPct val="150000"/>
                  </a:lnSpc>
                  <a:spcBef>
                    <a:spcPts val="50"/>
                  </a:spcBef>
                  <a:spcAft>
                    <a:spcPts val="0"/>
                  </a:spcAft>
                </a:pPr>
                <a:r>
                  <a:rPr lang="ru-RU" sz="2200" dirty="0">
                    <a:solidFill>
                      <a:srgbClr val="FF0000"/>
                    </a:solidFill>
                    <a:latin typeface="Times New Roman" panose="02020603050405020304" pitchFamily="18" charset="0"/>
                  </a:rPr>
                  <a:t>Метод Монте-Карло</a:t>
                </a:r>
                <a:r>
                  <a:rPr lang="ru-RU" sz="2200" dirty="0">
                    <a:solidFill>
                      <a:srgbClr val="002060"/>
                    </a:solidFill>
                    <a:latin typeface="Times New Roman" panose="02020603050405020304" pitchFamily="18" charset="0"/>
                  </a:rPr>
                  <a:t>, или метод стохастического моделирования (</a:t>
                </a:r>
                <a:r>
                  <a:rPr lang="ru-RU" sz="2200" dirty="0" err="1">
                    <a:solidFill>
                      <a:srgbClr val="002060"/>
                    </a:solidFill>
                    <a:latin typeface="Times New Roman" panose="02020603050405020304" pitchFamily="18" charset="0"/>
                  </a:rPr>
                  <a:t>Monte</a:t>
                </a:r>
                <a:r>
                  <a:rPr lang="ru-RU" sz="2200" dirty="0">
                    <a:solidFill>
                      <a:srgbClr val="002060"/>
                    </a:solidFill>
                    <a:latin typeface="Times New Roman" panose="02020603050405020304" pitchFamily="18" charset="0"/>
                  </a:rPr>
                  <a:t> </a:t>
                </a:r>
                <a:r>
                  <a:rPr lang="ru-RU" sz="2200" dirty="0" err="1">
                    <a:solidFill>
                      <a:srgbClr val="002060"/>
                    </a:solidFill>
                    <a:latin typeface="Times New Roman" panose="02020603050405020304" pitchFamily="18" charset="0"/>
                  </a:rPr>
                  <a:t>Carlo</a:t>
                </a:r>
                <a:r>
                  <a:rPr lang="ru-RU" sz="2200" dirty="0">
                    <a:solidFill>
                      <a:srgbClr val="002060"/>
                    </a:solidFill>
                    <a:latin typeface="Times New Roman" panose="02020603050405020304" pitchFamily="18" charset="0"/>
                  </a:rPr>
                  <a:t> </a:t>
                </a:r>
                <a:r>
                  <a:rPr lang="ru-RU" sz="2200" dirty="0" err="1">
                    <a:solidFill>
                      <a:srgbClr val="002060"/>
                    </a:solidFill>
                    <a:latin typeface="Times New Roman" panose="02020603050405020304" pitchFamily="18" charset="0"/>
                  </a:rPr>
                  <a:t>simulation</a:t>
                </a:r>
                <a:r>
                  <a:rPr lang="ru-RU" sz="2200" dirty="0">
                    <a:solidFill>
                      <a:srgbClr val="002060"/>
                    </a:solidFill>
                    <a:latin typeface="Times New Roman" panose="02020603050405020304" pitchFamily="18" charset="0"/>
                  </a:rPr>
                  <a:t>), основывается на моделировании случайных процессов с заданными характеристиками. В методе Монте-Карло, в отличие от метода исторического моделирования, изменения цен активов генерируются псевдослучайным образом в соответствии с заданными параметрами распределения, например математическим ожиданием μ и волатильностью σ: </a:t>
                </a:r>
              </a:p>
              <a:p>
                <a:pPr algn="ctr">
                  <a:lnSpc>
                    <a:spcPct val="150000"/>
                  </a:lnSpc>
                </a:pPr>
                <a14:m>
                  <m:oMath xmlns:m="http://schemas.openxmlformats.org/officeDocument/2006/math">
                    <m:r>
                      <a:rPr lang="en-US" sz="2200">
                        <a:solidFill>
                          <a:srgbClr val="002060"/>
                        </a:solidFill>
                      </a:rPr>
                      <m:t>𝑑</m:t>
                    </m:r>
                    <m:sSub>
                      <m:sSubPr>
                        <m:ctrlPr>
                          <a:rPr lang="ru-RU" sz="2200">
                            <a:solidFill>
                              <a:srgbClr val="002060"/>
                            </a:solidFill>
                          </a:rPr>
                        </m:ctrlPr>
                      </m:sSubPr>
                      <m:e>
                        <m:r>
                          <a:rPr lang="en-US" sz="2200">
                            <a:solidFill>
                              <a:srgbClr val="002060"/>
                            </a:solidFill>
                          </a:rPr>
                          <m:t>𝑆</m:t>
                        </m:r>
                      </m:e>
                      <m:sub>
                        <m:r>
                          <a:rPr lang="en-US" sz="2200">
                            <a:solidFill>
                              <a:srgbClr val="002060"/>
                            </a:solidFill>
                          </a:rPr>
                          <m:t>𝑡</m:t>
                        </m:r>
                      </m:sub>
                    </m:sSub>
                    <m:r>
                      <a:rPr lang="ru-RU" sz="2200">
                        <a:solidFill>
                          <a:srgbClr val="002060"/>
                        </a:solidFill>
                      </a:rPr>
                      <m:t>=</m:t>
                    </m:r>
                    <m:sSub>
                      <m:sSubPr>
                        <m:ctrlPr>
                          <a:rPr lang="ru-RU" sz="2200">
                            <a:solidFill>
                              <a:srgbClr val="002060"/>
                            </a:solidFill>
                          </a:rPr>
                        </m:ctrlPr>
                      </m:sSubPr>
                      <m:e>
                        <m:r>
                          <a:rPr lang="en-US" sz="2200">
                            <a:solidFill>
                              <a:srgbClr val="002060"/>
                            </a:solidFill>
                          </a:rPr>
                          <m:t>𝑆</m:t>
                        </m:r>
                      </m:e>
                      <m:sub>
                        <m:r>
                          <a:rPr lang="en-US" sz="2200">
                            <a:solidFill>
                              <a:srgbClr val="002060"/>
                            </a:solidFill>
                          </a:rPr>
                          <m:t>𝑡</m:t>
                        </m:r>
                      </m:sub>
                    </m:sSub>
                    <m:r>
                      <a:rPr lang="ru-RU" sz="2200">
                        <a:solidFill>
                          <a:srgbClr val="002060"/>
                        </a:solidFill>
                      </a:rPr>
                      <m:t>(</m:t>
                    </m:r>
                    <m:r>
                      <a:rPr lang="en-US" sz="2200">
                        <a:solidFill>
                          <a:srgbClr val="002060"/>
                        </a:solidFill>
                      </a:rPr>
                      <m:t>𝜇</m:t>
                    </m:r>
                    <m:r>
                      <a:rPr lang="en-US" sz="2200">
                        <a:solidFill>
                          <a:srgbClr val="002060"/>
                        </a:solidFill>
                      </a:rPr>
                      <m:t>𝑑𝑡</m:t>
                    </m:r>
                    <m:r>
                      <a:rPr lang="ru-RU" sz="2200">
                        <a:solidFill>
                          <a:srgbClr val="002060"/>
                        </a:solidFill>
                      </a:rPr>
                      <m:t>+</m:t>
                    </m:r>
                    <m:r>
                      <a:rPr lang="en-US" sz="2200">
                        <a:solidFill>
                          <a:srgbClr val="002060"/>
                        </a:solidFill>
                      </a:rPr>
                      <m:t>𝜎</m:t>
                    </m:r>
                    <m:r>
                      <a:rPr lang="en-US" sz="2200">
                        <a:solidFill>
                          <a:srgbClr val="002060"/>
                        </a:solidFill>
                      </a:rPr>
                      <m:t>𝑑</m:t>
                    </m:r>
                    <m:sSub>
                      <m:sSubPr>
                        <m:ctrlPr>
                          <a:rPr lang="ru-RU" sz="2200">
                            <a:solidFill>
                              <a:srgbClr val="002060"/>
                            </a:solidFill>
                          </a:rPr>
                        </m:ctrlPr>
                      </m:sSubPr>
                      <m:e>
                        <m:r>
                          <a:rPr lang="en-US" sz="2200">
                            <a:solidFill>
                              <a:srgbClr val="002060"/>
                            </a:solidFill>
                          </a:rPr>
                          <m:t>𝑧</m:t>
                        </m:r>
                      </m:e>
                      <m:sub>
                        <m:r>
                          <a:rPr lang="en-US" sz="2200">
                            <a:solidFill>
                              <a:srgbClr val="002060"/>
                            </a:solidFill>
                          </a:rPr>
                          <m:t>𝑡</m:t>
                        </m:r>
                      </m:sub>
                    </m:sSub>
                    <m:r>
                      <a:rPr lang="ru-RU" sz="2200">
                        <a:solidFill>
                          <a:srgbClr val="002060"/>
                        </a:solidFill>
                      </a:rPr>
                      <m:t>)</m:t>
                    </m:r>
                  </m:oMath>
                </a14:m>
                <a:r>
                  <a:rPr lang="ru-RU" sz="2200" dirty="0">
                    <a:solidFill>
                      <a:srgbClr val="002060"/>
                    </a:solidFill>
                    <a:latin typeface="Times New Roman" panose="02020603050405020304" pitchFamily="18" charset="0"/>
                  </a:rPr>
                  <a:t>.</a:t>
                </a:r>
              </a:p>
            </p:txBody>
          </p:sp>
        </mc:Choice>
        <mc:Fallback>
          <p:sp>
            <p:nvSpPr>
              <p:cNvPr id="4" name="Прямоугольник 3">
                <a:extLst>
                  <a:ext uri="{FF2B5EF4-FFF2-40B4-BE49-F238E27FC236}">
                    <a16:creationId xmlns:a16="http://schemas.microsoft.com/office/drawing/2014/main" id="{0F7ACFB3-72B4-4201-80EF-13504AB85BBA}"/>
                  </a:ext>
                </a:extLst>
              </p:cNvPr>
              <p:cNvSpPr>
                <a:spLocks noRot="1" noChangeAspect="1" noMove="1" noResize="1" noEditPoints="1" noAdjustHandles="1" noChangeArrowheads="1" noChangeShapeType="1" noTextEdit="1"/>
              </p:cNvSpPr>
              <p:nvPr/>
            </p:nvSpPr>
            <p:spPr>
              <a:xfrm>
                <a:off x="994116" y="593367"/>
                <a:ext cx="10513255" cy="3586366"/>
              </a:xfrm>
              <a:prstGeom prst="rect">
                <a:avLst/>
              </a:prstGeom>
              <a:blipFill>
                <a:blip r:embed="rId2"/>
                <a:stretch>
                  <a:fillRect l="-754" r="-754" b="-2547"/>
                </a:stretch>
              </a:blipFill>
            </p:spPr>
            <p:txBody>
              <a:bodyPr/>
              <a:lstStyle/>
              <a:p>
                <a:r>
                  <a:rPr lang="ru-RU">
                    <a:noFill/>
                  </a:rPr>
                  <a:t> </a:t>
                </a:r>
              </a:p>
            </p:txBody>
          </p:sp>
        </mc:Fallback>
      </mc:AlternateContent>
    </p:spTree>
    <p:extLst>
      <p:ext uri="{BB962C8B-B14F-4D97-AF65-F5344CB8AC3E}">
        <p14:creationId xmlns:p14="http://schemas.microsoft.com/office/powerpoint/2010/main" val="4240162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FC6FE2F-1832-4A74-8B34-B12A79CAAE42}"/>
              </a:ext>
            </a:extLst>
          </p:cNvPr>
          <p:cNvSpPr txBox="1">
            <a:spLocks/>
          </p:cNvSpPr>
          <p:nvPr/>
        </p:nvSpPr>
        <p:spPr>
          <a:xfrm>
            <a:off x="618979" y="333827"/>
            <a:ext cx="11015003" cy="749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3600" dirty="0">
                <a:solidFill>
                  <a:srgbClr val="C00000"/>
                </a:solidFill>
                <a:latin typeface="Times New Roman" panose="02020603050405020304" pitchFamily="18" charset="0"/>
                <a:cs typeface="Times New Roman" panose="02020603050405020304" pitchFamily="18" charset="0"/>
              </a:rPr>
              <a:t>Методы количественной оценки риска</a:t>
            </a:r>
          </a:p>
        </p:txBody>
      </p:sp>
      <p:sp>
        <p:nvSpPr>
          <p:cNvPr id="14" name="TextBox 13">
            <a:extLst>
              <a:ext uri="{FF2B5EF4-FFF2-40B4-BE49-F238E27FC236}">
                <a16:creationId xmlns:a16="http://schemas.microsoft.com/office/drawing/2014/main" id="{1669E84B-BE12-4F3F-A20C-E3BA2F87A9E3}"/>
              </a:ext>
            </a:extLst>
          </p:cNvPr>
          <p:cNvSpPr txBox="1"/>
          <p:nvPr/>
        </p:nvSpPr>
        <p:spPr>
          <a:xfrm>
            <a:off x="1554480" y="1554480"/>
            <a:ext cx="9144000" cy="369332"/>
          </a:xfrm>
          <a:prstGeom prst="rect">
            <a:avLst/>
          </a:prstGeom>
          <a:noFill/>
          <a:ln>
            <a:solidFill>
              <a:srgbClr val="002060"/>
            </a:solidFill>
          </a:ln>
        </p:spPr>
        <p:txBody>
          <a:bodyPr wrap="square" rtlCol="0">
            <a:spAutoFit/>
          </a:bodyPr>
          <a:lstStyle/>
          <a:p>
            <a:pPr algn="ctr"/>
            <a:r>
              <a:rPr lang="ru-RU" b="1" dirty="0">
                <a:solidFill>
                  <a:srgbClr val="002060"/>
                </a:solidFill>
              </a:rPr>
              <a:t>МЕТОДЫ КОЛИЧЕСТВЕННОЙ ОЦЕНКИ РИСКА</a:t>
            </a:r>
            <a:endParaRPr lang="ru-RU" dirty="0">
              <a:solidFill>
                <a:srgbClr val="002060"/>
              </a:solidFill>
            </a:endParaRPr>
          </a:p>
        </p:txBody>
      </p:sp>
      <p:sp>
        <p:nvSpPr>
          <p:cNvPr id="15" name="AutoShape 2">
            <a:extLst>
              <a:ext uri="{FF2B5EF4-FFF2-40B4-BE49-F238E27FC236}">
                <a16:creationId xmlns:a16="http://schemas.microsoft.com/office/drawing/2014/main" id="{4DF7BA06-C785-45A3-A8D9-5F5819F28343}"/>
              </a:ext>
            </a:extLst>
          </p:cNvPr>
          <p:cNvSpPr>
            <a:spLocks noChangeArrowheads="1"/>
          </p:cNvSpPr>
          <p:nvPr/>
        </p:nvSpPr>
        <p:spPr bwMode="auto">
          <a:xfrm>
            <a:off x="2962593" y="1923812"/>
            <a:ext cx="468312" cy="363538"/>
          </a:xfrm>
          <a:prstGeom prst="downArrow">
            <a:avLst>
              <a:gd name="adj1" fmla="val 50000"/>
              <a:gd name="adj2" fmla="val 25000"/>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ru-RU">
              <a:solidFill>
                <a:srgbClr val="002060"/>
              </a:solidFill>
            </a:endParaRPr>
          </a:p>
        </p:txBody>
      </p:sp>
      <p:sp>
        <p:nvSpPr>
          <p:cNvPr id="16" name="AutoShape 2">
            <a:extLst>
              <a:ext uri="{FF2B5EF4-FFF2-40B4-BE49-F238E27FC236}">
                <a16:creationId xmlns:a16="http://schemas.microsoft.com/office/drawing/2014/main" id="{13926315-C7F1-4A2E-A933-709E6B41D3CE}"/>
              </a:ext>
            </a:extLst>
          </p:cNvPr>
          <p:cNvSpPr>
            <a:spLocks noChangeArrowheads="1"/>
          </p:cNvSpPr>
          <p:nvPr/>
        </p:nvSpPr>
        <p:spPr bwMode="auto">
          <a:xfrm>
            <a:off x="8761095" y="1918378"/>
            <a:ext cx="468312" cy="363538"/>
          </a:xfrm>
          <a:prstGeom prst="downArrow">
            <a:avLst>
              <a:gd name="adj1" fmla="val 50000"/>
              <a:gd name="adj2" fmla="val 25000"/>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ru-RU">
              <a:solidFill>
                <a:srgbClr val="002060"/>
              </a:solidFill>
            </a:endParaRPr>
          </a:p>
        </p:txBody>
      </p:sp>
      <p:sp>
        <p:nvSpPr>
          <p:cNvPr id="17" name="TextBox 16">
            <a:extLst>
              <a:ext uri="{FF2B5EF4-FFF2-40B4-BE49-F238E27FC236}">
                <a16:creationId xmlns:a16="http://schemas.microsoft.com/office/drawing/2014/main" id="{F797C0F0-142A-4203-AC75-433A7B848C7F}"/>
              </a:ext>
            </a:extLst>
          </p:cNvPr>
          <p:cNvSpPr txBox="1"/>
          <p:nvPr/>
        </p:nvSpPr>
        <p:spPr>
          <a:xfrm>
            <a:off x="1554480" y="2281916"/>
            <a:ext cx="3634740"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Риск изучения</a:t>
            </a:r>
          </a:p>
        </p:txBody>
      </p:sp>
      <p:sp>
        <p:nvSpPr>
          <p:cNvPr id="18" name="TextBox 17">
            <a:extLst>
              <a:ext uri="{FF2B5EF4-FFF2-40B4-BE49-F238E27FC236}">
                <a16:creationId xmlns:a16="http://schemas.microsoft.com/office/drawing/2014/main" id="{D0458CFA-189B-4267-B8A3-95B6A3773200}"/>
              </a:ext>
            </a:extLst>
          </p:cNvPr>
          <p:cNvSpPr txBox="1"/>
          <p:nvPr/>
        </p:nvSpPr>
        <p:spPr>
          <a:xfrm>
            <a:off x="7063740" y="2314845"/>
            <a:ext cx="3634740"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Риск действия</a:t>
            </a:r>
          </a:p>
        </p:txBody>
      </p:sp>
      <p:cxnSp>
        <p:nvCxnSpPr>
          <p:cNvPr id="1027" name="AutoShape 3">
            <a:extLst>
              <a:ext uri="{FF2B5EF4-FFF2-40B4-BE49-F238E27FC236}">
                <a16:creationId xmlns:a16="http://schemas.microsoft.com/office/drawing/2014/main" id="{56C9E046-85E3-48A0-BDB4-A6DC2C978442}"/>
              </a:ext>
            </a:extLst>
          </p:cNvPr>
          <p:cNvCxnSpPr>
            <a:cxnSpLocks noChangeShapeType="1"/>
          </p:cNvCxnSpPr>
          <p:nvPr/>
        </p:nvCxnSpPr>
        <p:spPr bwMode="auto">
          <a:xfrm>
            <a:off x="3196749" y="2776510"/>
            <a:ext cx="0" cy="257175"/>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20" name="AutoShape 3">
            <a:extLst>
              <a:ext uri="{FF2B5EF4-FFF2-40B4-BE49-F238E27FC236}">
                <a16:creationId xmlns:a16="http://schemas.microsoft.com/office/drawing/2014/main" id="{6910296B-2640-4CF1-A479-B868B85CD5EE}"/>
              </a:ext>
            </a:extLst>
          </p:cNvPr>
          <p:cNvCxnSpPr>
            <a:cxnSpLocks noChangeShapeType="1"/>
          </p:cNvCxnSpPr>
          <p:nvPr/>
        </p:nvCxnSpPr>
        <p:spPr bwMode="auto">
          <a:xfrm>
            <a:off x="8995569" y="2791750"/>
            <a:ext cx="0" cy="257175"/>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21" name="TextBox 20">
            <a:extLst>
              <a:ext uri="{FF2B5EF4-FFF2-40B4-BE49-F238E27FC236}">
                <a16:creationId xmlns:a16="http://schemas.microsoft.com/office/drawing/2014/main" id="{F15D4BB6-3F51-4342-896D-59BB8FF89C8C}"/>
              </a:ext>
            </a:extLst>
          </p:cNvPr>
          <p:cNvSpPr txBox="1"/>
          <p:nvPr/>
        </p:nvSpPr>
        <p:spPr>
          <a:xfrm>
            <a:off x="1554480" y="3035320"/>
            <a:ext cx="3634740" cy="3170099"/>
          </a:xfrm>
          <a:prstGeom prst="rect">
            <a:avLst/>
          </a:prstGeom>
          <a:noFill/>
          <a:ln>
            <a:solidFill>
              <a:srgbClr val="002060"/>
            </a:solidFill>
          </a:ln>
        </p:spPr>
        <p:txBody>
          <a:bodyPr wrap="square" rtlCol="0">
            <a:spAutoFit/>
          </a:bodyPr>
          <a:lstStyle/>
          <a:p>
            <a:pPr algn="just"/>
            <a:r>
              <a:rPr lang="ru-RU" sz="2000" dirty="0">
                <a:solidFill>
                  <a:srgbClr val="002060"/>
                </a:solidFill>
                <a:latin typeface="Times New Roman" panose="02020603050405020304" pitchFamily="18" charset="0"/>
                <a:cs typeface="Times New Roman" panose="02020603050405020304" pitchFamily="18" charset="0"/>
              </a:rPr>
              <a:t>характеризует, во что с точки зрения конечного результата обойдется неточность модели объекта. Сюда относится изучение вероятностей всякого рода стихийных бедствий, катастроф и т.д., вероятности ущерба в случае наступления этих событий, ряд других факторов</a:t>
            </a:r>
          </a:p>
        </p:txBody>
      </p:sp>
      <p:sp>
        <p:nvSpPr>
          <p:cNvPr id="22" name="TextBox 21">
            <a:extLst>
              <a:ext uri="{FF2B5EF4-FFF2-40B4-BE49-F238E27FC236}">
                <a16:creationId xmlns:a16="http://schemas.microsoft.com/office/drawing/2014/main" id="{627DD37B-801F-42A2-A1EB-5B16EDF808C8}"/>
              </a:ext>
            </a:extLst>
          </p:cNvPr>
          <p:cNvSpPr txBox="1"/>
          <p:nvPr/>
        </p:nvSpPr>
        <p:spPr>
          <a:xfrm>
            <a:off x="7063739" y="3032204"/>
            <a:ext cx="4570241" cy="3170099"/>
          </a:xfrm>
          <a:prstGeom prst="rect">
            <a:avLst/>
          </a:prstGeom>
          <a:noFill/>
          <a:ln>
            <a:solidFill>
              <a:srgbClr val="002060"/>
            </a:solidFill>
          </a:ln>
        </p:spPr>
        <p:txBody>
          <a:bodyPr wrap="square" rtlCol="0">
            <a:spAutoFit/>
          </a:bodyPr>
          <a:lstStyle/>
          <a:p>
            <a:pPr algn="just"/>
            <a:r>
              <a:rPr lang="ru-RU" sz="2000" dirty="0">
                <a:solidFill>
                  <a:srgbClr val="002060"/>
                </a:solidFill>
                <a:latin typeface="Times New Roman" panose="02020603050405020304" pitchFamily="18" charset="0"/>
                <a:cs typeface="Times New Roman" panose="02020603050405020304" pitchFamily="18" charset="0"/>
              </a:rPr>
              <a:t>характеризует потери, которые связаны с неточностью управления и вызваны неточностью заданных к данному моменту свойств объекта. Сюда, например, относятся исследование вероятностей перепрофилирования объекта, возможная в этом случае величина затрат и другие факторы. Лучшим будет считаться решение, при котором степень риска меньшая</a:t>
            </a:r>
          </a:p>
        </p:txBody>
      </p:sp>
    </p:spTree>
    <p:extLst>
      <p:ext uri="{BB962C8B-B14F-4D97-AF65-F5344CB8AC3E}">
        <p14:creationId xmlns:p14="http://schemas.microsoft.com/office/powerpoint/2010/main" val="2677026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D6A6F92C-792B-470B-8082-93D2E6E5C81B}"/>
                  </a:ext>
                </a:extLst>
              </p:cNvPr>
              <p:cNvSpPr/>
              <p:nvPr/>
            </p:nvSpPr>
            <p:spPr>
              <a:xfrm>
                <a:off x="407963" y="1083426"/>
                <a:ext cx="11500337" cy="5854038"/>
              </a:xfrm>
              <a:prstGeom prst="rect">
                <a:avLst/>
              </a:prstGeom>
            </p:spPr>
            <p:txBody>
              <a:bodyPr wrap="square">
                <a:spAutoFit/>
              </a:bodyPr>
              <a:lstStyle/>
              <a:p>
                <a:pPr marL="0" lvl="1" indent="457200" algn="just"/>
                <a:r>
                  <a:rPr lang="ru-RU" sz="2400" b="1" dirty="0">
                    <a:solidFill>
                      <a:srgbClr val="002060"/>
                    </a:solidFill>
                    <a:latin typeface="Times New Roman" panose="02020603050405020304" pitchFamily="18" charset="0"/>
                    <a:cs typeface="Times New Roman" panose="02020603050405020304" pitchFamily="18" charset="0"/>
                  </a:rPr>
                  <a:t>1. </a:t>
                </a:r>
                <a:r>
                  <a:rPr lang="ru-RU" sz="2400" b="1" dirty="0">
                    <a:solidFill>
                      <a:srgbClr val="FF0000"/>
                    </a:solidFill>
                    <a:latin typeface="Times New Roman" panose="02020603050405020304" pitchFamily="18" charset="0"/>
                    <a:cs typeface="Times New Roman" panose="02020603050405020304" pitchFamily="18" charset="0"/>
                  </a:rPr>
                  <a:t>Математическое ожидание </a:t>
                </a:r>
                <a:r>
                  <a:rPr lang="ru-RU" sz="2400" b="1" dirty="0">
                    <a:solidFill>
                      <a:srgbClr val="002060"/>
                    </a:solidFill>
                    <a:latin typeface="Times New Roman" panose="02020603050405020304" pitchFamily="18" charset="0"/>
                    <a:cs typeface="Times New Roman" panose="02020603050405020304" pitchFamily="18" charset="0"/>
                    <a:sym typeface="Symbol" panose="05050102010706020507" pitchFamily="18" charset="2"/>
                  </a:rPr>
                  <a:t></a:t>
                </a:r>
                <a:r>
                  <a:rPr lang="ru-RU" sz="2400" b="1" dirty="0">
                    <a:solidFill>
                      <a:srgbClr val="002060"/>
                    </a:solidFill>
                    <a:latin typeface="Times New Roman" panose="02020603050405020304" pitchFamily="18" charset="0"/>
                    <a:cs typeface="Times New Roman" panose="02020603050405020304" pitchFamily="18" charset="0"/>
                  </a:rPr>
                  <a:t>, например, такой случайной величины, как результат финансовой операции </a:t>
                </a:r>
                <a:r>
                  <a:rPr lang="en-US" sz="2400" b="1" dirty="0">
                    <a:solidFill>
                      <a:srgbClr val="002060"/>
                    </a:solidFill>
                    <a:latin typeface="Times New Roman" panose="02020603050405020304" pitchFamily="18" charset="0"/>
                    <a:cs typeface="Times New Roman" panose="02020603050405020304" pitchFamily="18" charset="0"/>
                  </a:rPr>
                  <a:t>k</a:t>
                </a:r>
                <a:r>
                  <a:rPr lang="ru-RU" sz="2400" b="1" dirty="0">
                    <a:solidFill>
                      <a:srgbClr val="002060"/>
                    </a:solidFill>
                    <a:latin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cs typeface="Times New Roman" panose="02020603050405020304" pitchFamily="18" charset="0"/>
                    <a:sym typeface="Symbol" panose="05050102010706020507" pitchFamily="18" charset="2"/>
                  </a:rPr>
                  <a:t></a:t>
                </a:r>
                <a:r>
                  <a:rPr lang="ru-RU" sz="2400" b="1" dirty="0">
                    <a:solidFill>
                      <a:srgbClr val="002060"/>
                    </a:solidFill>
                    <a:latin typeface="Times New Roman" panose="02020603050405020304" pitchFamily="18" charset="0"/>
                    <a:cs typeface="Times New Roman" panose="02020603050405020304" pitchFamily="18" charset="0"/>
                  </a:rPr>
                  <a:t> = Е{</a:t>
                </a:r>
                <a:r>
                  <a:rPr lang="en-US" sz="2400" b="1" dirty="0">
                    <a:solidFill>
                      <a:srgbClr val="002060"/>
                    </a:solidFill>
                    <a:latin typeface="Times New Roman" panose="02020603050405020304" pitchFamily="18" charset="0"/>
                    <a:cs typeface="Times New Roman" panose="02020603050405020304" pitchFamily="18" charset="0"/>
                  </a:rPr>
                  <a:t>k</a:t>
                </a:r>
                <a:r>
                  <a:rPr lang="ru-RU" sz="2400" b="1" dirty="0">
                    <a:solidFill>
                      <a:srgbClr val="002060"/>
                    </a:solidFill>
                    <a:latin typeface="Times New Roman" panose="02020603050405020304" pitchFamily="18" charset="0"/>
                    <a:cs typeface="Times New Roman" panose="02020603050405020304" pitchFamily="18" charset="0"/>
                  </a:rPr>
                  <a:t>}.</a:t>
                </a:r>
              </a:p>
              <a:p>
                <a:pPr indent="457200" algn="just"/>
                <a:r>
                  <a:rPr lang="ru-RU" sz="2400" b="1" dirty="0">
                    <a:solidFill>
                      <a:srgbClr val="002060"/>
                    </a:solidFill>
                    <a:latin typeface="Times New Roman" panose="02020603050405020304" pitchFamily="18" charset="0"/>
                    <a:cs typeface="Times New Roman" panose="02020603050405020304" pitchFamily="18" charset="0"/>
                  </a:rPr>
                  <a:t>Под результатом финансовой операции </a:t>
                </a:r>
                <a:r>
                  <a:rPr lang="en-US" sz="2400" b="1" dirty="0">
                    <a:solidFill>
                      <a:srgbClr val="002060"/>
                    </a:solidFill>
                    <a:latin typeface="Times New Roman" panose="02020603050405020304" pitchFamily="18" charset="0"/>
                    <a:cs typeface="Times New Roman" panose="02020603050405020304" pitchFamily="18" charset="0"/>
                  </a:rPr>
                  <a:t>k</a:t>
                </a:r>
                <a:r>
                  <a:rPr lang="ru-RU" sz="2400" b="1" dirty="0">
                    <a:solidFill>
                      <a:srgbClr val="002060"/>
                    </a:solidFill>
                    <a:latin typeface="Times New Roman" panose="02020603050405020304" pitchFamily="18" charset="0"/>
                    <a:cs typeface="Times New Roman" panose="02020603050405020304" pitchFamily="18" charset="0"/>
                  </a:rPr>
                  <a:t> чаще всего понимают ее доходность (норму дохода), т.е. сумму полученных доходов, исчисленную в процентном отношении к сумме произведенных затрат.</a:t>
                </a:r>
              </a:p>
              <a:p>
                <a:pPr marL="0" lvl="1" indent="457200" algn="just"/>
                <a:r>
                  <a:rPr lang="ru-RU" sz="2400" b="1" dirty="0">
                    <a:solidFill>
                      <a:srgbClr val="002060"/>
                    </a:solidFill>
                    <a:latin typeface="Times New Roman" panose="02020603050405020304" pitchFamily="18" charset="0"/>
                    <a:cs typeface="Times New Roman" panose="02020603050405020304" pitchFamily="18" charset="0"/>
                  </a:rPr>
                  <a:t>2. </a:t>
                </a:r>
                <a:r>
                  <a:rPr lang="ru-RU" sz="2400" b="1" dirty="0">
                    <a:solidFill>
                      <a:srgbClr val="FF0000"/>
                    </a:solidFill>
                    <a:latin typeface="Times New Roman" panose="02020603050405020304" pitchFamily="18" charset="0"/>
                    <a:cs typeface="Times New Roman" panose="02020603050405020304" pitchFamily="18" charset="0"/>
                  </a:rPr>
                  <a:t>Дисперсия</a:t>
                </a:r>
                <a:r>
                  <a:rPr lang="ru-RU" sz="24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sSubSup>
                      <m:sSubSupPr>
                        <m:ctrlPr>
                          <a:rPr lang="ru-RU" sz="2400" b="1" i="1">
                            <a:solidFill>
                              <a:srgbClr val="002060"/>
                            </a:solidFill>
                            <a:latin typeface="Cambria Math" panose="02040503050406030204" pitchFamily="18" charset="0"/>
                          </a:rPr>
                        </m:ctrlPr>
                      </m:sSubSupPr>
                      <m:e>
                        <m:r>
                          <a:rPr lang="ru-RU" sz="2400" b="1">
                            <a:solidFill>
                              <a:srgbClr val="002060"/>
                            </a:solidFill>
                            <a:latin typeface="Cambria Math" panose="02040503050406030204" pitchFamily="18" charset="0"/>
                          </a:rPr>
                          <m:t>𝜎</m:t>
                        </m:r>
                      </m:e>
                      <m:sub>
                        <m:r>
                          <a:rPr lang="en-US" sz="2400" b="1">
                            <a:solidFill>
                              <a:srgbClr val="002060"/>
                            </a:solidFill>
                            <a:latin typeface="Cambria Math" panose="02040503050406030204" pitchFamily="18" charset="0"/>
                          </a:rPr>
                          <m:t>𝑘</m:t>
                        </m:r>
                      </m:sub>
                      <m:sup>
                        <m:r>
                          <a:rPr lang="ru-RU" sz="2400" b="1">
                            <a:solidFill>
                              <a:srgbClr val="002060"/>
                            </a:solidFill>
                            <a:latin typeface="Cambria Math" panose="02040503050406030204" pitchFamily="18" charset="0"/>
                          </a:rPr>
                          <m:t>2</m:t>
                        </m:r>
                      </m:sup>
                    </m:sSubSup>
                  </m:oMath>
                </a14:m>
                <a:r>
                  <a:rPr lang="ru-RU" sz="2400" b="1" dirty="0">
                    <a:solidFill>
                      <a:srgbClr val="002060"/>
                    </a:solidFill>
                    <a:latin typeface="Times New Roman" panose="02020603050405020304" pitchFamily="18" charset="0"/>
                    <a:cs typeface="Times New Roman" panose="02020603050405020304" pitchFamily="18" charset="0"/>
                  </a:rPr>
                  <a:t> как характеристика степени вариации значений случайной величины </a:t>
                </a:r>
                <a:r>
                  <a:rPr lang="en-US" sz="2400" b="1" dirty="0">
                    <a:solidFill>
                      <a:srgbClr val="002060"/>
                    </a:solidFill>
                    <a:latin typeface="Times New Roman" panose="02020603050405020304" pitchFamily="18" charset="0"/>
                    <a:cs typeface="Times New Roman" panose="02020603050405020304" pitchFamily="18" charset="0"/>
                  </a:rPr>
                  <a:t>k</a:t>
                </a:r>
                <a:r>
                  <a:rPr lang="ru-RU" sz="2400" b="1" dirty="0">
                    <a:solidFill>
                      <a:srgbClr val="002060"/>
                    </a:solidFill>
                    <a:latin typeface="Times New Roman" panose="02020603050405020304" pitchFamily="18" charset="0"/>
                    <a:cs typeface="Times New Roman" panose="02020603050405020304" pitchFamily="18" charset="0"/>
                  </a:rPr>
                  <a:t> вокруг центра группирования </a:t>
                </a:r>
                <a:r>
                  <a:rPr lang="ru-RU" sz="2400" b="1" dirty="0">
                    <a:solidFill>
                      <a:srgbClr val="002060"/>
                    </a:solidFill>
                    <a:latin typeface="Times New Roman" panose="02020603050405020304" pitchFamily="18" charset="0"/>
                    <a:cs typeface="Times New Roman" panose="02020603050405020304" pitchFamily="18" charset="0"/>
                    <a:sym typeface="Symbol" panose="05050102010706020507" pitchFamily="18" charset="2"/>
                  </a:rPr>
                  <a:t></a:t>
                </a:r>
                <a:r>
                  <a:rPr lang="ru-RU" sz="2400" b="1" dirty="0">
                    <a:solidFill>
                      <a:srgbClr val="002060"/>
                    </a:solidFill>
                    <a:latin typeface="Times New Roman" panose="02020603050405020304" pitchFamily="18" charset="0"/>
                    <a:cs typeface="Times New Roman" panose="02020603050405020304" pitchFamily="18" charset="0"/>
                  </a:rPr>
                  <a:t> (дисперсия – это математическое ожидание квадрата отклонения случайной величины от своего математического ожидания: </a:t>
                </a:r>
              </a:p>
              <a:p>
                <a:pPr indent="457200" algn="just"/>
                <a:r>
                  <a:rPr lang="ru-RU" sz="2400" b="1" dirty="0">
                    <a:solidFill>
                      <a:srgbClr val="002060"/>
                    </a:solidFill>
                    <a:latin typeface="Times New Roman" panose="02020603050405020304" pitchFamily="18" charset="0"/>
                    <a:cs typeface="Times New Roman" panose="02020603050405020304" pitchFamily="18" charset="0"/>
                  </a:rPr>
                  <a:t> </a:t>
                </a:r>
              </a:p>
              <a:p>
                <a:pPr indent="457200" algn="ctr"/>
                <a14:m>
                  <m:oMath xmlns:m="http://schemas.openxmlformats.org/officeDocument/2006/math">
                    <m:sSubSup>
                      <m:sSubSupPr>
                        <m:ctrlPr>
                          <a:rPr lang="ru-RU" sz="2400" b="1" i="1">
                            <a:solidFill>
                              <a:srgbClr val="002060"/>
                            </a:solidFill>
                            <a:latin typeface="Cambria Math" panose="02040503050406030204" pitchFamily="18" charset="0"/>
                          </a:rPr>
                        </m:ctrlPr>
                      </m:sSubSupPr>
                      <m:e>
                        <m:r>
                          <a:rPr lang="ru-RU" sz="2400" b="1">
                            <a:solidFill>
                              <a:srgbClr val="002060"/>
                            </a:solidFill>
                            <a:latin typeface="Cambria Math" panose="02040503050406030204" pitchFamily="18" charset="0"/>
                          </a:rPr>
                          <m:t>𝜎</m:t>
                        </m:r>
                      </m:e>
                      <m:sub>
                        <m:r>
                          <a:rPr lang="en-US" sz="2400" b="1">
                            <a:solidFill>
                              <a:srgbClr val="002060"/>
                            </a:solidFill>
                            <a:latin typeface="Cambria Math" panose="02040503050406030204" pitchFamily="18" charset="0"/>
                          </a:rPr>
                          <m:t>𝑘</m:t>
                        </m:r>
                      </m:sub>
                      <m:sup>
                        <m:r>
                          <a:rPr lang="ru-RU" sz="2400" b="1">
                            <a:solidFill>
                              <a:srgbClr val="002060"/>
                            </a:solidFill>
                            <a:latin typeface="Cambria Math" panose="02040503050406030204" pitchFamily="18" charset="0"/>
                          </a:rPr>
                          <m:t>2</m:t>
                        </m:r>
                      </m:sup>
                    </m:sSubSup>
                    <m:r>
                      <a:rPr lang="ru-RU" sz="2400" b="1">
                        <a:solidFill>
                          <a:srgbClr val="002060"/>
                        </a:solidFill>
                        <a:latin typeface="Cambria Math" panose="02040503050406030204" pitchFamily="18" charset="0"/>
                      </a:rPr>
                      <m:t>=</m:t>
                    </m:r>
                    <m:sSup>
                      <m:sSupPr>
                        <m:ctrlPr>
                          <a:rPr lang="ru-RU" sz="2400" b="1" i="1">
                            <a:solidFill>
                              <a:srgbClr val="002060"/>
                            </a:solidFill>
                            <a:latin typeface="Cambria Math" panose="02040503050406030204" pitchFamily="18" charset="0"/>
                          </a:rPr>
                        </m:ctrlPr>
                      </m:sSupPr>
                      <m:e>
                        <m:r>
                          <a:rPr lang="ru-RU" sz="2400" b="1">
                            <a:solidFill>
                              <a:srgbClr val="002060"/>
                            </a:solidFill>
                            <a:latin typeface="Cambria Math" panose="02040503050406030204" pitchFamily="18" charset="0"/>
                          </a:rPr>
                          <m:t>𝐸</m:t>
                        </m:r>
                        <m:r>
                          <a:rPr lang="ru-RU" sz="2400" b="1">
                            <a:solidFill>
                              <a:srgbClr val="002060"/>
                            </a:solidFill>
                            <a:latin typeface="Cambria Math" panose="02040503050406030204" pitchFamily="18" charset="0"/>
                          </a:rPr>
                          <m:t>{</m:t>
                        </m:r>
                        <m:d>
                          <m:dPr>
                            <m:ctrlPr>
                              <a:rPr lang="ru-RU" sz="2400" b="1" i="1">
                                <a:solidFill>
                                  <a:srgbClr val="002060"/>
                                </a:solidFill>
                                <a:latin typeface="Cambria Math" panose="02040503050406030204" pitchFamily="18" charset="0"/>
                              </a:rPr>
                            </m:ctrlPr>
                          </m:dPr>
                          <m:e>
                            <m:r>
                              <a:rPr lang="ru-RU" sz="2400" b="1">
                                <a:solidFill>
                                  <a:srgbClr val="002060"/>
                                </a:solidFill>
                                <a:latin typeface="Cambria Math" panose="02040503050406030204" pitchFamily="18" charset="0"/>
                              </a:rPr>
                              <m:t>𝑘</m:t>
                            </m:r>
                            <m:r>
                              <a:rPr lang="ru-RU" sz="2400" b="1">
                                <a:solidFill>
                                  <a:srgbClr val="002060"/>
                                </a:solidFill>
                                <a:latin typeface="Cambria Math" panose="02040503050406030204" pitchFamily="18" charset="0"/>
                              </a:rPr>
                              <m:t>−µ</m:t>
                            </m:r>
                          </m:e>
                        </m:d>
                      </m:e>
                      <m:sup>
                        <m:r>
                          <a:rPr lang="ru-RU" sz="2400" b="1">
                            <a:solidFill>
                              <a:srgbClr val="002060"/>
                            </a:solidFill>
                            <a:latin typeface="Cambria Math" panose="02040503050406030204" pitchFamily="18" charset="0"/>
                          </a:rPr>
                          <m:t>2</m:t>
                        </m:r>
                      </m:sup>
                    </m:sSup>
                    <m:r>
                      <a:rPr lang="ru-RU" sz="2400" b="1">
                        <a:solidFill>
                          <a:srgbClr val="002060"/>
                        </a:solidFill>
                        <a:latin typeface="Cambria Math" panose="02040503050406030204" pitchFamily="18" charset="0"/>
                      </a:rPr>
                      <m:t>}</m:t>
                    </m:r>
                  </m:oMath>
                </a14:m>
                <a:r>
                  <a:rPr lang="ru-RU" sz="2400" b="1" dirty="0">
                    <a:solidFill>
                      <a:srgbClr val="002060"/>
                    </a:solidFill>
                    <a:latin typeface="Times New Roman" panose="02020603050405020304" pitchFamily="18" charset="0"/>
                    <a:cs typeface="Times New Roman" panose="02020603050405020304" pitchFamily="18" charset="0"/>
                  </a:rPr>
                  <a:t>.</a:t>
                </a:r>
              </a:p>
              <a:p>
                <a:pPr indent="457200" algn="just"/>
                <a:r>
                  <a:rPr lang="ru-RU" sz="2400" b="1" dirty="0">
                    <a:solidFill>
                      <a:srgbClr val="002060"/>
                    </a:solidFill>
                    <a:latin typeface="Times New Roman" panose="02020603050405020304" pitchFamily="18" charset="0"/>
                    <a:cs typeface="Times New Roman" panose="02020603050405020304" pitchFamily="18" charset="0"/>
                  </a:rPr>
                  <a:t> </a:t>
                </a:r>
              </a:p>
              <a:p>
                <a:pPr marL="0" lvl="1" indent="457200" algn="just"/>
                <a:r>
                  <a:rPr lang="ru-RU" sz="2400" b="1" dirty="0">
                    <a:solidFill>
                      <a:srgbClr val="002060"/>
                    </a:solidFill>
                    <a:latin typeface="Times New Roman" panose="02020603050405020304" pitchFamily="18" charset="0"/>
                    <a:cs typeface="Times New Roman" panose="02020603050405020304" pitchFamily="18" charset="0"/>
                  </a:rPr>
                  <a:t>3. </a:t>
                </a:r>
                <a:r>
                  <a:rPr lang="ru-RU" sz="2400" b="1" dirty="0">
                    <a:solidFill>
                      <a:srgbClr val="FF0000"/>
                    </a:solidFill>
                    <a:latin typeface="Times New Roman" panose="02020603050405020304" pitchFamily="18" charset="0"/>
                    <a:cs typeface="Times New Roman" panose="02020603050405020304" pitchFamily="18" charset="0"/>
                  </a:rPr>
                  <a:t>Стандартное отклонение </a:t>
                </a:r>
                <a14:m>
                  <m:oMath xmlns:m="http://schemas.openxmlformats.org/officeDocument/2006/math">
                    <m:sSub>
                      <m:sSubPr>
                        <m:ctrlPr>
                          <a:rPr lang="ru-RU" sz="2400" b="1" i="1">
                            <a:solidFill>
                              <a:srgbClr val="002060"/>
                            </a:solidFill>
                            <a:latin typeface="Cambria Math" panose="02040503050406030204" pitchFamily="18" charset="0"/>
                          </a:rPr>
                        </m:ctrlPr>
                      </m:sSubPr>
                      <m:e>
                        <m:r>
                          <a:rPr lang="ru-RU" sz="2400" b="1">
                            <a:solidFill>
                              <a:srgbClr val="002060"/>
                            </a:solidFill>
                            <a:latin typeface="Cambria Math" panose="02040503050406030204" pitchFamily="18" charset="0"/>
                          </a:rPr>
                          <m:t>𝜎</m:t>
                        </m:r>
                      </m:e>
                      <m:sub>
                        <m:r>
                          <a:rPr lang="en-US" sz="2400" b="1">
                            <a:solidFill>
                              <a:srgbClr val="002060"/>
                            </a:solidFill>
                            <a:latin typeface="Cambria Math" panose="02040503050406030204" pitchFamily="18" charset="0"/>
                          </a:rPr>
                          <m:t>𝑘</m:t>
                        </m:r>
                      </m:sub>
                    </m:sSub>
                  </m:oMath>
                </a14:m>
                <a:r>
                  <a:rPr lang="ru-RU" sz="2400" b="1" dirty="0">
                    <a:solidFill>
                      <a:srgbClr val="002060"/>
                    </a:solidFill>
                    <a:latin typeface="Times New Roman" panose="02020603050405020304" pitchFamily="18" charset="0"/>
                    <a:cs typeface="Times New Roman" panose="02020603050405020304" pitchFamily="18" charset="0"/>
                  </a:rPr>
                  <a:t>;</a:t>
                </a:r>
              </a:p>
              <a:p>
                <a:pPr marL="0" lvl="1" indent="457200" algn="just"/>
                <a:r>
                  <a:rPr lang="ru-RU" sz="2400" b="1" dirty="0">
                    <a:solidFill>
                      <a:srgbClr val="002060"/>
                    </a:solidFill>
                    <a:latin typeface="Times New Roman" panose="02020603050405020304" pitchFamily="18" charset="0"/>
                    <a:cs typeface="Times New Roman" panose="02020603050405020304" pitchFamily="18" charset="0"/>
                  </a:rPr>
                  <a:t>4. </a:t>
                </a:r>
                <a:r>
                  <a:rPr lang="ru-RU" sz="2400" b="1" dirty="0">
                    <a:solidFill>
                      <a:srgbClr val="FF0000"/>
                    </a:solidFill>
                    <a:latin typeface="Times New Roman" panose="02020603050405020304" pitchFamily="18" charset="0"/>
                    <a:cs typeface="Times New Roman" panose="02020603050405020304" pitchFamily="18" charset="0"/>
                  </a:rPr>
                  <a:t>Коэффициент вариации </a:t>
                </a:r>
                <a14:m>
                  <m:oMath xmlns:m="http://schemas.openxmlformats.org/officeDocument/2006/math">
                    <m:f>
                      <m:fPr>
                        <m:ctrlPr>
                          <a:rPr lang="ru-RU" sz="2400" b="1" i="1">
                            <a:solidFill>
                              <a:srgbClr val="002060"/>
                            </a:solidFill>
                            <a:latin typeface="Cambria Math" panose="02040503050406030204" pitchFamily="18" charset="0"/>
                          </a:rPr>
                        </m:ctrlPr>
                      </m:fPr>
                      <m:num>
                        <m:sSub>
                          <m:sSubPr>
                            <m:ctrlPr>
                              <a:rPr lang="ru-RU" sz="2400" b="1" i="1">
                                <a:solidFill>
                                  <a:srgbClr val="002060"/>
                                </a:solidFill>
                                <a:latin typeface="Cambria Math" panose="02040503050406030204" pitchFamily="18" charset="0"/>
                              </a:rPr>
                            </m:ctrlPr>
                          </m:sSubPr>
                          <m:e>
                            <m:r>
                              <a:rPr lang="ru-RU" sz="2400" b="1">
                                <a:solidFill>
                                  <a:srgbClr val="002060"/>
                                </a:solidFill>
                                <a:latin typeface="Cambria Math" panose="02040503050406030204" pitchFamily="18" charset="0"/>
                              </a:rPr>
                              <m:t>𝜎</m:t>
                            </m:r>
                          </m:e>
                          <m:sub>
                            <m:r>
                              <a:rPr lang="ru-RU" sz="2400" b="1">
                                <a:solidFill>
                                  <a:srgbClr val="002060"/>
                                </a:solidFill>
                                <a:latin typeface="Cambria Math" panose="02040503050406030204" pitchFamily="18" charset="0"/>
                              </a:rPr>
                              <m:t>𝑘</m:t>
                            </m:r>
                          </m:sub>
                        </m:sSub>
                      </m:num>
                      <m:den>
                        <m:r>
                          <a:rPr lang="ru-RU" sz="2400" b="1">
                            <a:solidFill>
                              <a:srgbClr val="002060"/>
                            </a:solidFill>
                            <a:latin typeface="Cambria Math" panose="02040503050406030204" pitchFamily="18" charset="0"/>
                          </a:rPr>
                          <m:t>µ</m:t>
                        </m:r>
                      </m:den>
                    </m:f>
                  </m:oMath>
                </a14:m>
                <a:r>
                  <a:rPr lang="ru-RU" sz="2400" b="1" dirty="0">
                    <a:solidFill>
                      <a:srgbClr val="002060"/>
                    </a:solidFill>
                    <a:latin typeface="Times New Roman" panose="02020603050405020304" pitchFamily="18" charset="0"/>
                    <a:cs typeface="Times New Roman" panose="02020603050405020304" pitchFamily="18" charset="0"/>
                  </a:rPr>
                  <a:t>, который имеет смысл риска на единицу среднего дохода.</a:t>
                </a:r>
                <a:endParaRPr lang="ru-RU" sz="3200" b="1"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4" name="Прямоугольник 3">
                <a:extLst>
                  <a:ext uri="{FF2B5EF4-FFF2-40B4-BE49-F238E27FC236}">
                    <a16:creationId xmlns:a16="http://schemas.microsoft.com/office/drawing/2014/main" id="{D6A6F92C-792B-470B-8082-93D2E6E5C81B}"/>
                  </a:ext>
                </a:extLst>
              </p:cNvPr>
              <p:cNvSpPr>
                <a:spLocks noRot="1" noChangeAspect="1" noMove="1" noResize="1" noEditPoints="1" noAdjustHandles="1" noChangeArrowheads="1" noChangeShapeType="1" noTextEdit="1"/>
              </p:cNvSpPr>
              <p:nvPr/>
            </p:nvSpPr>
            <p:spPr>
              <a:xfrm>
                <a:off x="407963" y="1083426"/>
                <a:ext cx="11500337" cy="5854038"/>
              </a:xfrm>
              <a:prstGeom prst="rect">
                <a:avLst/>
              </a:prstGeom>
              <a:blipFill>
                <a:blip r:embed="rId2"/>
                <a:stretch>
                  <a:fillRect l="-848" t="-938" r="-848" b="-1458"/>
                </a:stretch>
              </a:blipFill>
            </p:spPr>
            <p:txBody>
              <a:bodyPr/>
              <a:lstStyle/>
              <a:p>
                <a:r>
                  <a:rPr lang="ru-RU">
                    <a:noFill/>
                  </a:rPr>
                  <a:t> </a:t>
                </a:r>
              </a:p>
            </p:txBody>
          </p:sp>
        </mc:Fallback>
      </mc:AlternateContent>
      <p:sp>
        <p:nvSpPr>
          <p:cNvPr id="3" name="Заголовок 3">
            <a:extLst>
              <a:ext uri="{FF2B5EF4-FFF2-40B4-BE49-F238E27FC236}">
                <a16:creationId xmlns:a16="http://schemas.microsoft.com/office/drawing/2014/main" id="{EA2F6386-EE47-4D24-9C52-4BAC68493DA6}"/>
              </a:ext>
            </a:extLst>
          </p:cNvPr>
          <p:cNvSpPr txBox="1">
            <a:spLocks/>
          </p:cNvSpPr>
          <p:nvPr/>
        </p:nvSpPr>
        <p:spPr>
          <a:xfrm>
            <a:off x="618979" y="333827"/>
            <a:ext cx="11015003" cy="749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3600" dirty="0">
                <a:solidFill>
                  <a:srgbClr val="C00000"/>
                </a:solidFill>
                <a:latin typeface="Times New Roman" panose="02020603050405020304" pitchFamily="18" charset="0"/>
                <a:cs typeface="Times New Roman" panose="02020603050405020304" pitchFamily="18" charset="0"/>
              </a:rPr>
              <a:t>Инструменты статистической оценки риска</a:t>
            </a:r>
          </a:p>
        </p:txBody>
      </p:sp>
      <p:sp>
        <p:nvSpPr>
          <p:cNvPr id="22" name="Rectangle 20">
            <a:extLst>
              <a:ext uri="{FF2B5EF4-FFF2-40B4-BE49-F238E27FC236}">
                <a16:creationId xmlns:a16="http://schemas.microsoft.com/office/drawing/2014/main" id="{5C2D9AB2-B0E9-4EA3-A3C6-063C12139CBD}"/>
              </a:ext>
            </a:extLst>
          </p:cNvPr>
          <p:cNvSpPr>
            <a:spLocks noChangeArrowheads="1"/>
          </p:cNvSpPr>
          <p:nvPr/>
        </p:nvSpPr>
        <p:spPr bwMode="auto">
          <a:xfrm>
            <a:off x="2537460" y="280270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4" name="Rectangle 21">
            <a:extLst>
              <a:ext uri="{FF2B5EF4-FFF2-40B4-BE49-F238E27FC236}">
                <a16:creationId xmlns:a16="http://schemas.microsoft.com/office/drawing/2014/main" id="{89F494C2-651D-4402-A9F3-AFD5DE5AA5A0}"/>
              </a:ext>
            </a:extLst>
          </p:cNvPr>
          <p:cNvSpPr>
            <a:spLocks noChangeArrowheads="1"/>
          </p:cNvSpPr>
          <p:nvPr/>
        </p:nvSpPr>
        <p:spPr bwMode="auto">
          <a:xfrm>
            <a:off x="2988310" y="352660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30238" algn="l"/>
              </a:tabLst>
              <a:defRPr>
                <a:solidFill>
                  <a:schemeClr val="tx1"/>
                </a:solidFill>
                <a:latin typeface="Arial" panose="020B0604020202020204" pitchFamily="34" charset="0"/>
              </a:defRPr>
            </a:lvl1pPr>
            <a:lvl2pPr eaLnBrk="0" fontAlgn="base" hangingPunct="0">
              <a:spcBef>
                <a:spcPct val="0"/>
              </a:spcBef>
              <a:spcAft>
                <a:spcPct val="0"/>
              </a:spcAft>
              <a:tabLst>
                <a:tab pos="630238" algn="l"/>
              </a:tabLst>
              <a:defRPr>
                <a:solidFill>
                  <a:schemeClr val="tx1"/>
                </a:solidFill>
                <a:latin typeface="Arial" panose="020B0604020202020204" pitchFamily="34" charset="0"/>
              </a:defRPr>
            </a:lvl2pPr>
            <a:lvl3pPr eaLnBrk="0" fontAlgn="base" hangingPunct="0">
              <a:spcBef>
                <a:spcPct val="0"/>
              </a:spcBef>
              <a:spcAft>
                <a:spcPct val="0"/>
              </a:spcAft>
              <a:tabLst>
                <a:tab pos="630238" algn="l"/>
              </a:tabLst>
              <a:defRPr>
                <a:solidFill>
                  <a:schemeClr val="tx1"/>
                </a:solidFill>
                <a:latin typeface="Arial" panose="020B0604020202020204" pitchFamily="34" charset="0"/>
              </a:defRPr>
            </a:lvl3pPr>
            <a:lvl4pPr eaLnBrk="0" fontAlgn="base" hangingPunct="0">
              <a:spcBef>
                <a:spcPct val="0"/>
              </a:spcBef>
              <a:spcAft>
                <a:spcPct val="0"/>
              </a:spcAft>
              <a:tabLst>
                <a:tab pos="630238" algn="l"/>
              </a:tabLst>
              <a:defRPr>
                <a:solidFill>
                  <a:schemeClr val="tx1"/>
                </a:solidFill>
                <a:latin typeface="Arial" panose="020B0604020202020204" pitchFamily="34" charset="0"/>
              </a:defRPr>
            </a:lvl4pPr>
            <a:lvl5pPr eaLnBrk="0" fontAlgn="base" hangingPunct="0">
              <a:spcBef>
                <a:spcPct val="0"/>
              </a:spcBef>
              <a:spcAft>
                <a:spcPct val="0"/>
              </a:spcAft>
              <a:tabLst>
                <a:tab pos="630238" algn="l"/>
              </a:tabLst>
              <a:defRPr>
                <a:solidFill>
                  <a:schemeClr val="tx1"/>
                </a:solidFill>
                <a:latin typeface="Arial" panose="020B0604020202020204" pitchFamily="34" charset="0"/>
              </a:defRPr>
            </a:lvl5pPr>
            <a:lvl6pPr eaLnBrk="0" fontAlgn="base" hangingPunct="0">
              <a:spcBef>
                <a:spcPct val="0"/>
              </a:spcBef>
              <a:spcAft>
                <a:spcPct val="0"/>
              </a:spcAft>
              <a:tabLst>
                <a:tab pos="630238" algn="l"/>
              </a:tabLst>
              <a:defRPr>
                <a:solidFill>
                  <a:schemeClr val="tx1"/>
                </a:solidFill>
                <a:latin typeface="Arial" panose="020B0604020202020204" pitchFamily="34" charset="0"/>
              </a:defRPr>
            </a:lvl6pPr>
            <a:lvl7pPr eaLnBrk="0" fontAlgn="base" hangingPunct="0">
              <a:spcBef>
                <a:spcPct val="0"/>
              </a:spcBef>
              <a:spcAft>
                <a:spcPct val="0"/>
              </a:spcAft>
              <a:tabLst>
                <a:tab pos="630238" algn="l"/>
              </a:tabLst>
              <a:defRPr>
                <a:solidFill>
                  <a:schemeClr val="tx1"/>
                </a:solidFill>
                <a:latin typeface="Arial" panose="020B0604020202020204" pitchFamily="34" charset="0"/>
              </a:defRPr>
            </a:lvl7pPr>
            <a:lvl8pPr eaLnBrk="0" fontAlgn="base" hangingPunct="0">
              <a:spcBef>
                <a:spcPct val="0"/>
              </a:spcBef>
              <a:spcAft>
                <a:spcPct val="0"/>
              </a:spcAft>
              <a:tabLst>
                <a:tab pos="630238" algn="l"/>
              </a:tabLst>
              <a:defRPr>
                <a:solidFill>
                  <a:schemeClr val="tx1"/>
                </a:solidFill>
                <a:latin typeface="Arial" panose="020B0604020202020204" pitchFamily="34" charset="0"/>
              </a:defRPr>
            </a:lvl8pPr>
            <a:lvl9pPr eaLnBrk="0" fontAlgn="base" hangingPunct="0">
              <a:spcBef>
                <a:spcPct val="0"/>
              </a:spcBef>
              <a:spcAft>
                <a:spcPct val="0"/>
              </a:spcAft>
              <a:tabLst>
                <a:tab pos="630238"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630238" algn="l"/>
              </a:tabLst>
            </a:pPr>
            <a:r>
              <a:rPr kumimoji="0" lang="en-US" altLang="ru-RU"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a:t>
            </a:r>
            <a:endParaRPr kumimoji="0" lang="en-US" altLang="ru-RU"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5688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09096D7D-CA4B-4DA9-B98C-3D058FBE1F52}"/>
                  </a:ext>
                </a:extLst>
              </p:cNvPr>
              <p:cNvSpPr/>
              <p:nvPr/>
            </p:nvSpPr>
            <p:spPr>
              <a:xfrm>
                <a:off x="239151" y="255803"/>
                <a:ext cx="11732455" cy="4841838"/>
              </a:xfrm>
              <a:prstGeom prst="rect">
                <a:avLst/>
              </a:prstGeom>
            </p:spPr>
            <p:txBody>
              <a:bodyPr wrap="square">
                <a:spAutoFit/>
              </a:bodyPr>
              <a:lstStyle/>
              <a:p>
                <a:pPr algn="just"/>
                <a:r>
                  <a:rPr lang="ru-RU" sz="2400" b="1" dirty="0">
                    <a:solidFill>
                      <a:srgbClr val="002060"/>
                    </a:solidFill>
                    <a:latin typeface="Times New Roman" panose="02020603050405020304" pitchFamily="18" charset="0"/>
                    <a:cs typeface="Times New Roman" panose="02020603050405020304" pitchFamily="18" charset="0"/>
                  </a:rPr>
                  <a:t>В экономических системах в условиях риска принятие решений основывается чаще всего на одном из следующих критериев:</a:t>
                </a:r>
              </a:p>
              <a:p>
                <a:pPr lvl="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1. ожидаемого значения </a:t>
                </a:r>
                <a14:m>
                  <m:oMath xmlns:m="http://schemas.openxmlformats.org/officeDocument/2006/math">
                    <m:bar>
                      <m:barPr>
                        <m:pos m:val="top"/>
                        <m:ctrlPr>
                          <a:rPr lang="ru-RU" sz="2400" b="1" i="1">
                            <a:solidFill>
                              <a:srgbClr val="002060"/>
                            </a:solidFill>
                            <a:latin typeface="Cambria Math" panose="02040503050406030204" pitchFamily="18" charset="0"/>
                          </a:rPr>
                        </m:ctrlPr>
                      </m:barPr>
                      <m:e>
                        <m:r>
                          <a:rPr lang="ru-RU" sz="2400" b="1">
                            <a:solidFill>
                              <a:srgbClr val="002060"/>
                            </a:solidFill>
                            <a:latin typeface="Cambria Math" panose="02040503050406030204" pitchFamily="18" charset="0"/>
                          </a:rPr>
                          <m:t>𝑘</m:t>
                        </m:r>
                      </m:e>
                    </m:bar>
                  </m:oMath>
                </a14:m>
                <a:r>
                  <a:rPr lang="ru-RU" sz="2400" b="1" dirty="0">
                    <a:solidFill>
                      <a:srgbClr val="002060"/>
                    </a:solidFill>
                    <a:latin typeface="Times New Roman" panose="02020603050405020304" pitchFamily="18" charset="0"/>
                    <a:cs typeface="Times New Roman" panose="02020603050405020304" pitchFamily="18" charset="0"/>
                  </a:rPr>
                  <a:t> (доходности, прибыли или расходов);</a:t>
                </a:r>
              </a:p>
              <a:p>
                <a:pPr lvl="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2. выборочной дисперсии </a:t>
                </a:r>
                <a14:m>
                  <m:oMath xmlns:m="http://schemas.openxmlformats.org/officeDocument/2006/math">
                    <m:sSubSup>
                      <m:sSubSupPr>
                        <m:ctrlPr>
                          <a:rPr lang="ru-RU" sz="2400" b="1" i="1">
                            <a:solidFill>
                              <a:srgbClr val="002060"/>
                            </a:solidFill>
                            <a:latin typeface="Cambria Math" panose="02040503050406030204" pitchFamily="18" charset="0"/>
                          </a:rPr>
                        </m:ctrlPr>
                      </m:sSubSupPr>
                      <m:e>
                        <m:r>
                          <a:rPr lang="en-US" sz="2400" b="1">
                            <a:solidFill>
                              <a:srgbClr val="002060"/>
                            </a:solidFill>
                            <a:latin typeface="Cambria Math" panose="02040503050406030204" pitchFamily="18" charset="0"/>
                          </a:rPr>
                          <m:t>𝑠</m:t>
                        </m:r>
                      </m:e>
                      <m:sub>
                        <m:r>
                          <a:rPr lang="ru-RU" sz="2400" b="1">
                            <a:solidFill>
                              <a:srgbClr val="002060"/>
                            </a:solidFill>
                            <a:latin typeface="Cambria Math" panose="02040503050406030204" pitchFamily="18" charset="0"/>
                          </a:rPr>
                          <m:t>𝑘</m:t>
                        </m:r>
                      </m:sub>
                      <m:sup>
                        <m:r>
                          <a:rPr lang="ru-RU" sz="2400" b="1">
                            <a:solidFill>
                              <a:srgbClr val="002060"/>
                            </a:solidFill>
                            <a:latin typeface="Cambria Math" panose="02040503050406030204" pitchFamily="18" charset="0"/>
                          </a:rPr>
                          <m:t>2</m:t>
                        </m:r>
                      </m:sup>
                    </m:sSubSup>
                  </m:oMath>
                </a14:m>
                <a:r>
                  <a:rPr lang="ru-RU" sz="2400" b="1" dirty="0">
                    <a:solidFill>
                      <a:srgbClr val="002060"/>
                    </a:solidFill>
                    <a:latin typeface="Times New Roman" panose="02020603050405020304" pitchFamily="18" charset="0"/>
                    <a:cs typeface="Times New Roman" panose="02020603050405020304" pitchFamily="18" charset="0"/>
                  </a:rPr>
                  <a:t>  или стандартного (среднего квадратического) отклонения </a:t>
                </a:r>
                <a14:m>
                  <m:oMath xmlns:m="http://schemas.openxmlformats.org/officeDocument/2006/math">
                    <m:sSub>
                      <m:sSubPr>
                        <m:ctrlPr>
                          <a:rPr lang="ru-RU" sz="2400" b="1" i="1">
                            <a:solidFill>
                              <a:srgbClr val="002060"/>
                            </a:solidFill>
                            <a:latin typeface="Cambria Math" panose="02040503050406030204" pitchFamily="18" charset="0"/>
                          </a:rPr>
                        </m:ctrlPr>
                      </m:sSubPr>
                      <m:e>
                        <m:r>
                          <a:rPr lang="ru-RU" sz="2400" b="1">
                            <a:solidFill>
                              <a:srgbClr val="002060"/>
                            </a:solidFill>
                            <a:latin typeface="Cambria Math" panose="02040503050406030204" pitchFamily="18" charset="0"/>
                          </a:rPr>
                          <m:t>𝑠</m:t>
                        </m:r>
                      </m:e>
                      <m:sub>
                        <m:r>
                          <a:rPr lang="ru-RU" sz="2400" b="1">
                            <a:solidFill>
                              <a:srgbClr val="002060"/>
                            </a:solidFill>
                            <a:latin typeface="Cambria Math" panose="02040503050406030204" pitchFamily="18" charset="0"/>
                          </a:rPr>
                          <m:t>𝑘</m:t>
                        </m:r>
                      </m:sub>
                    </m:sSub>
                  </m:oMath>
                </a14:m>
                <a:r>
                  <a:rPr lang="ru-RU" sz="2400" b="1" dirty="0">
                    <a:solidFill>
                      <a:srgbClr val="002060"/>
                    </a:solidFill>
                    <a:latin typeface="Times New Roman" panose="02020603050405020304" pitchFamily="18" charset="0"/>
                    <a:cs typeface="Times New Roman" panose="02020603050405020304" pitchFamily="18" charset="0"/>
                  </a:rPr>
                  <a:t>;</a:t>
                </a:r>
              </a:p>
              <a:p>
                <a:pPr lvl="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3. комбинации ожидаемого значения </a:t>
                </a:r>
                <a14:m>
                  <m:oMath xmlns:m="http://schemas.openxmlformats.org/officeDocument/2006/math">
                    <m:bar>
                      <m:barPr>
                        <m:pos m:val="top"/>
                        <m:ctrlPr>
                          <a:rPr lang="ru-RU" sz="2400" b="1" i="1">
                            <a:solidFill>
                              <a:srgbClr val="002060"/>
                            </a:solidFill>
                            <a:latin typeface="Cambria Math" panose="02040503050406030204" pitchFamily="18" charset="0"/>
                          </a:rPr>
                        </m:ctrlPr>
                      </m:barPr>
                      <m:e>
                        <m:r>
                          <a:rPr lang="ru-RU" sz="2400" b="1">
                            <a:solidFill>
                              <a:srgbClr val="002060"/>
                            </a:solidFill>
                            <a:latin typeface="Cambria Math" panose="02040503050406030204" pitchFamily="18" charset="0"/>
                          </a:rPr>
                          <m:t>𝑘</m:t>
                        </m:r>
                      </m:e>
                    </m:bar>
                  </m:oMath>
                </a14:m>
                <a:r>
                  <a:rPr lang="ru-RU" sz="2400" b="1" dirty="0">
                    <a:solidFill>
                      <a:srgbClr val="002060"/>
                    </a:solidFill>
                    <a:latin typeface="Times New Roman" panose="02020603050405020304" pitchFamily="18" charset="0"/>
                    <a:cs typeface="Times New Roman" panose="02020603050405020304" pitchFamily="18" charset="0"/>
                  </a:rPr>
                  <a:t> и дисперсии </a:t>
                </a:r>
                <a14:m>
                  <m:oMath xmlns:m="http://schemas.openxmlformats.org/officeDocument/2006/math">
                    <m:sSubSup>
                      <m:sSubSupPr>
                        <m:ctrlPr>
                          <a:rPr lang="ru-RU" sz="2400" b="1" i="1">
                            <a:solidFill>
                              <a:srgbClr val="002060"/>
                            </a:solidFill>
                            <a:latin typeface="Cambria Math" panose="02040503050406030204" pitchFamily="18" charset="0"/>
                          </a:rPr>
                        </m:ctrlPr>
                      </m:sSubSupPr>
                      <m:e>
                        <m:r>
                          <a:rPr lang="en-US" sz="2400" b="1">
                            <a:solidFill>
                              <a:srgbClr val="002060"/>
                            </a:solidFill>
                            <a:latin typeface="Cambria Math" panose="02040503050406030204" pitchFamily="18" charset="0"/>
                          </a:rPr>
                          <m:t>𝑠</m:t>
                        </m:r>
                      </m:e>
                      <m:sub>
                        <m:r>
                          <a:rPr lang="ru-RU" sz="2400" b="1">
                            <a:solidFill>
                              <a:srgbClr val="002060"/>
                            </a:solidFill>
                            <a:latin typeface="Cambria Math" panose="02040503050406030204" pitchFamily="18" charset="0"/>
                          </a:rPr>
                          <m:t>𝑘</m:t>
                        </m:r>
                      </m:sub>
                      <m:sup>
                        <m:r>
                          <a:rPr lang="ru-RU" sz="2400" b="1">
                            <a:solidFill>
                              <a:srgbClr val="002060"/>
                            </a:solidFill>
                            <a:latin typeface="Cambria Math" panose="02040503050406030204" pitchFamily="18" charset="0"/>
                          </a:rPr>
                          <m:t>2</m:t>
                        </m:r>
                      </m:sup>
                    </m:sSubSup>
                  </m:oMath>
                </a14:m>
                <a:r>
                  <a:rPr lang="ru-RU" sz="2400" b="1" dirty="0">
                    <a:solidFill>
                      <a:srgbClr val="002060"/>
                    </a:solidFill>
                    <a:latin typeface="Times New Roman" panose="02020603050405020304" pitchFamily="18" charset="0"/>
                    <a:cs typeface="Times New Roman" panose="02020603050405020304" pitchFamily="18" charset="0"/>
                  </a:rPr>
                  <a:t> или среднего квадратического отклонения выборки </a:t>
                </a:r>
                <a14:m>
                  <m:oMath xmlns:m="http://schemas.openxmlformats.org/officeDocument/2006/math">
                    <m:sSub>
                      <m:sSubPr>
                        <m:ctrlPr>
                          <a:rPr lang="ru-RU" sz="2400" b="1" i="1">
                            <a:solidFill>
                              <a:srgbClr val="002060"/>
                            </a:solidFill>
                            <a:latin typeface="Cambria Math" panose="02040503050406030204" pitchFamily="18" charset="0"/>
                          </a:rPr>
                        </m:ctrlPr>
                      </m:sSubPr>
                      <m:e>
                        <m:r>
                          <a:rPr lang="ru-RU" sz="2400" b="1">
                            <a:solidFill>
                              <a:srgbClr val="002060"/>
                            </a:solidFill>
                            <a:latin typeface="Cambria Math" panose="02040503050406030204" pitchFamily="18" charset="0"/>
                          </a:rPr>
                          <m:t>𝑠</m:t>
                        </m:r>
                      </m:e>
                      <m:sub>
                        <m:r>
                          <a:rPr lang="ru-RU" sz="2400" b="1">
                            <a:solidFill>
                              <a:srgbClr val="002060"/>
                            </a:solidFill>
                            <a:latin typeface="Cambria Math" panose="02040503050406030204" pitchFamily="18" charset="0"/>
                          </a:rPr>
                          <m:t>𝑘</m:t>
                        </m:r>
                      </m:sub>
                    </m:sSub>
                  </m:oMath>
                </a14:m>
                <a:r>
                  <a:rPr lang="ru-RU" sz="2400" b="1" dirty="0">
                    <a:solidFill>
                      <a:srgbClr val="002060"/>
                    </a:solidFill>
                    <a:latin typeface="Times New Roman" panose="02020603050405020304" pitchFamily="18" charset="0"/>
                    <a:cs typeface="Times New Roman" panose="02020603050405020304" pitchFamily="18" charset="0"/>
                  </a:rPr>
                  <a:t>.</a:t>
                </a:r>
              </a:p>
              <a:p>
                <a:pPr lvl="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4. внутренняя норма доходности (</a:t>
                </a:r>
                <a:r>
                  <a:rPr lang="en-US" sz="2400" b="1" dirty="0">
                    <a:solidFill>
                      <a:srgbClr val="002060"/>
                    </a:solidFill>
                    <a:latin typeface="Times New Roman" panose="02020603050405020304" pitchFamily="18" charset="0"/>
                    <a:cs typeface="Times New Roman" panose="02020603050405020304" pitchFamily="18" charset="0"/>
                  </a:rPr>
                  <a:t>IRR</a:t>
                </a:r>
                <a:r>
                  <a:rPr lang="ru-RU" sz="2400" b="1" dirty="0">
                    <a:solidFill>
                      <a:srgbClr val="002060"/>
                    </a:solidFill>
                    <a:latin typeface="Times New Roman" panose="02020603050405020304" pitchFamily="18" charset="0"/>
                    <a:cs typeface="Times New Roman" panose="02020603050405020304" pitchFamily="18" charset="0"/>
                  </a:rPr>
                  <a:t> - </a:t>
                </a:r>
                <a:r>
                  <a:rPr lang="en-US" sz="2400" b="1" i="1" dirty="0">
                    <a:solidFill>
                      <a:srgbClr val="002060"/>
                    </a:solidFill>
                    <a:latin typeface="Times New Roman" panose="02020603050405020304" pitchFamily="18" charset="0"/>
                    <a:cs typeface="Times New Roman" panose="02020603050405020304" pitchFamily="18" charset="0"/>
                  </a:rPr>
                  <a:t>Internal Rate of Return</a:t>
                </a:r>
                <a:r>
                  <a:rPr lang="ru-RU" sz="2400" b="1" dirty="0">
                    <a:solidFill>
                      <a:srgbClr val="002060"/>
                    </a:solidFill>
                    <a:latin typeface="Times New Roman" panose="02020603050405020304" pitchFamily="18" charset="0"/>
                    <a:cs typeface="Times New Roman" panose="02020603050405020304" pitchFamily="18" charset="0"/>
                  </a:rPr>
                  <a:t>) – процентная ставка, при которой эффект от инвестиций (</a:t>
                </a:r>
                <a:r>
                  <a:rPr lang="en-US" sz="2400" b="1" dirty="0">
                    <a:solidFill>
                      <a:srgbClr val="002060"/>
                    </a:solidFill>
                    <a:latin typeface="Times New Roman" panose="02020603050405020304" pitchFamily="18" charset="0"/>
                    <a:cs typeface="Times New Roman" panose="02020603050405020304" pitchFamily="18" charset="0"/>
                  </a:rPr>
                  <a:t>NPV</a:t>
                </a:r>
                <a:r>
                  <a:rPr lang="ru-RU" sz="2400" b="1" dirty="0">
                    <a:solidFill>
                      <a:srgbClr val="002060"/>
                    </a:solidFill>
                    <a:latin typeface="Times New Roman" panose="02020603050405020304" pitchFamily="18" charset="0"/>
                    <a:cs typeface="Times New Roman" panose="02020603050405020304" pitchFamily="18" charset="0"/>
                  </a:rPr>
                  <a:t>) равен нулю.</a:t>
                </a:r>
              </a:p>
            </p:txBody>
          </p:sp>
        </mc:Choice>
        <mc:Fallback xmlns="">
          <p:sp>
            <p:nvSpPr>
              <p:cNvPr id="4" name="Прямоугольник 3">
                <a:extLst>
                  <a:ext uri="{FF2B5EF4-FFF2-40B4-BE49-F238E27FC236}">
                    <a16:creationId xmlns:a16="http://schemas.microsoft.com/office/drawing/2014/main" id="{09096D7D-CA4B-4DA9-B98C-3D058FBE1F52}"/>
                  </a:ext>
                </a:extLst>
              </p:cNvPr>
              <p:cNvSpPr>
                <a:spLocks noRot="1" noChangeAspect="1" noMove="1" noResize="1" noEditPoints="1" noAdjustHandles="1" noChangeArrowheads="1" noChangeShapeType="1" noTextEdit="1"/>
              </p:cNvSpPr>
              <p:nvPr/>
            </p:nvSpPr>
            <p:spPr>
              <a:xfrm>
                <a:off x="239151" y="255803"/>
                <a:ext cx="11732455" cy="4841838"/>
              </a:xfrm>
              <a:prstGeom prst="rect">
                <a:avLst/>
              </a:prstGeom>
              <a:blipFill>
                <a:blip r:embed="rId2"/>
                <a:stretch>
                  <a:fillRect l="-779" t="-1008" r="-831" b="-2015"/>
                </a:stretch>
              </a:blipFill>
            </p:spPr>
            <p:txBody>
              <a:bodyPr/>
              <a:lstStyle/>
              <a:p>
                <a:r>
                  <a:rPr lang="ru-RU">
                    <a:noFill/>
                  </a:rPr>
                  <a:t> </a:t>
                </a:r>
              </a:p>
            </p:txBody>
          </p:sp>
        </mc:Fallback>
      </mc:AlternateContent>
    </p:spTree>
    <p:extLst>
      <p:ext uri="{BB962C8B-B14F-4D97-AF65-F5344CB8AC3E}">
        <p14:creationId xmlns:p14="http://schemas.microsoft.com/office/powerpoint/2010/main" val="2321543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94B5F9A-E98A-4CD2-AD24-945007207FEC}"/>
              </a:ext>
            </a:extLst>
          </p:cNvPr>
          <p:cNvSpPr txBox="1">
            <a:spLocks/>
          </p:cNvSpPr>
          <p:nvPr/>
        </p:nvSpPr>
        <p:spPr>
          <a:xfrm>
            <a:off x="745588" y="608147"/>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600" dirty="0">
                <a:solidFill>
                  <a:srgbClr val="C00000"/>
                </a:solidFill>
                <a:latin typeface="Times New Roman" panose="02020603050405020304" pitchFamily="18" charset="0"/>
                <a:cs typeface="Times New Roman" panose="02020603050405020304" pitchFamily="18" charset="0"/>
              </a:rPr>
              <a:t>2</a:t>
            </a:r>
            <a:r>
              <a:rPr lang="en-US" sz="3600" dirty="0">
                <a:solidFill>
                  <a:srgbClr val="C00000"/>
                </a:solidFill>
                <a:latin typeface="Times New Roman" panose="02020603050405020304" pitchFamily="18" charset="0"/>
                <a:cs typeface="Times New Roman" panose="02020603050405020304" pitchFamily="18" charset="0"/>
              </a:rPr>
              <a:t>.</a:t>
            </a:r>
            <a:r>
              <a:rPr lang="ru-RU" sz="3600" dirty="0">
                <a:solidFill>
                  <a:srgbClr val="C00000"/>
                </a:solidFill>
                <a:latin typeface="Times New Roman" panose="02020603050405020304" pitchFamily="18" charset="0"/>
                <a:cs typeface="Times New Roman" panose="02020603050405020304" pitchFamily="18" charset="0"/>
              </a:rPr>
              <a:t> Распределение вероятностей и ожидаемая доходность</a:t>
            </a:r>
          </a:p>
        </p:txBody>
      </p:sp>
      <p:sp>
        <p:nvSpPr>
          <p:cNvPr id="5" name="Прямоугольник 4">
            <a:extLst>
              <a:ext uri="{FF2B5EF4-FFF2-40B4-BE49-F238E27FC236}">
                <a16:creationId xmlns:a16="http://schemas.microsoft.com/office/drawing/2014/main" id="{A83501C3-4B01-4727-BDFC-593CFB71087C}"/>
              </a:ext>
            </a:extLst>
          </p:cNvPr>
          <p:cNvSpPr/>
          <p:nvPr/>
        </p:nvSpPr>
        <p:spPr>
          <a:xfrm>
            <a:off x="647115" y="1357746"/>
            <a:ext cx="11015002" cy="3268652"/>
          </a:xfrm>
          <a:prstGeom prst="rect">
            <a:avLst/>
          </a:prstGeom>
        </p:spPr>
        <p:txBody>
          <a:bodyPr wrap="square">
            <a:spAutoFit/>
          </a:bodyPr>
          <a:lstStyle/>
          <a:p>
            <a:pPr indent="457200"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Риск связан с вероятностью того, что фактическая доходность будет ниже ее ожидаемого значения. Поэтому основой для измерения риска проводимой операции может служить распределение вероятностей. Однако, надо помнить, что получаемые при этом оценки носят вероятностный характер. </a:t>
            </a:r>
          </a:p>
          <a:p>
            <a:pPr indent="457200"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Под распределением вероятностей, будем понимать множество вероятностей возможных исходов. Методы определения вероятностей исходов делятся на субъективные и объективные. </a:t>
            </a:r>
          </a:p>
        </p:txBody>
      </p:sp>
    </p:spTree>
    <p:extLst>
      <p:ext uri="{BB962C8B-B14F-4D97-AF65-F5344CB8AC3E}">
        <p14:creationId xmlns:p14="http://schemas.microsoft.com/office/powerpoint/2010/main" val="2579946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9E1FC225-E199-45A1-BBE3-70DCC1F2E3E0}"/>
                  </a:ext>
                </a:extLst>
              </p:cNvPr>
              <p:cNvSpPr/>
              <p:nvPr/>
            </p:nvSpPr>
            <p:spPr>
              <a:xfrm>
                <a:off x="201637" y="311511"/>
                <a:ext cx="11788725" cy="6234977"/>
              </a:xfrm>
              <a:prstGeom prst="rect">
                <a:avLst/>
              </a:prstGeom>
            </p:spPr>
            <p:txBody>
              <a:bodyPr wrap="square">
                <a:spAutoFit/>
              </a:bodyPr>
              <a:lstStyle/>
              <a:p>
                <a:pPr lvl="0" algn="just">
                  <a:lnSpc>
                    <a:spcPct val="150000"/>
                  </a:lnSpc>
                  <a:spcAft>
                    <a:spcPts val="0"/>
                  </a:spcAft>
                </a:pPr>
                <a:r>
                  <a:rPr lang="ru-RU" sz="2800" b="1" dirty="0">
                    <a:solidFill>
                      <a:srgbClr val="FF0000"/>
                    </a:solidFill>
                    <a:latin typeface="Times New Roman" panose="02020603050405020304" pitchFamily="18" charset="0"/>
                    <a:ea typeface="Times New Roman" panose="02020603050405020304" pitchFamily="18" charset="0"/>
                  </a:rPr>
                  <a:t>Субъективные и объективные распределения вероятностей</a:t>
                </a:r>
                <a:r>
                  <a:rPr lang="ru-RU" sz="2800" b="1" i="1" dirty="0">
                    <a:solidFill>
                      <a:srgbClr val="FF0000"/>
                    </a:solidFill>
                    <a:latin typeface="Times New Roman" panose="02020603050405020304" pitchFamily="18" charset="0"/>
                    <a:ea typeface="Times New Roman" panose="02020603050405020304" pitchFamily="18" charset="0"/>
                  </a:rPr>
                  <a:t>. </a:t>
                </a:r>
              </a:p>
              <a:p>
                <a:pPr lvl="0" algn="just">
                  <a:lnSpc>
                    <a:spcPct val="150000"/>
                  </a:lnSpc>
                  <a:spcAft>
                    <a:spcPts val="0"/>
                  </a:spcAft>
                </a:pPr>
                <a:r>
                  <a:rPr lang="ru-RU" sz="2000" dirty="0">
                    <a:solidFill>
                      <a:srgbClr val="002060"/>
                    </a:solidFill>
                    <a:latin typeface="Times New Roman" panose="02020603050405020304" pitchFamily="18" charset="0"/>
                    <a:ea typeface="Times New Roman" panose="02020603050405020304" pitchFamily="18" charset="0"/>
                  </a:rPr>
                  <a:t>Посредством представленных методов реализуется распределение вероятностей на основании объективных оценок – при условии, что имеются временные ряды или иные фактические данные, характеризующие доходность, а также на субъективных, т.е. на основе экспертных оценок величины риска и доходности. Фактическими данными могут быть данные о доходности акций, облигаций или инвестиционных проектов за последние годы. Кроме того эти данные могут быть использованы  для расчета динамических средних значений доходности, которые являются ожидаемыми величинами доходности, и дисперсии:</a:t>
                </a:r>
                <a:endParaRPr lang="ru-RU" sz="2000" dirty="0">
                  <a:solidFill>
                    <a:srgbClr val="002060"/>
                  </a:solidFill>
                  <a:effectLst/>
                  <a:latin typeface="Times New Roman" panose="02020603050405020304" pitchFamily="18" charset="0"/>
                  <a:ea typeface="Times New Roman" panose="02020603050405020304" pitchFamily="18" charset="0"/>
                </a:endParaRPr>
              </a:p>
              <a:p>
                <a:pPr marL="457200" algn="ctr">
                  <a:lnSpc>
                    <a:spcPct val="150000"/>
                  </a:lnSpc>
                  <a:spcAft>
                    <a:spcPts val="0"/>
                  </a:spcAft>
                </a:pPr>
                <a14:m>
                  <m:oMath xmlns:m="http://schemas.openxmlformats.org/officeDocument/2006/math">
                    <m:acc>
                      <m:accPr>
                        <m:chr m:val="̅"/>
                        <m:ctrlPr>
                          <a:rPr lang="ru-RU" sz="2000" i="1">
                            <a:solidFill>
                              <a:srgbClr val="002060"/>
                            </a:solidFill>
                            <a:effectLst/>
                            <a:latin typeface="Cambria Math" panose="02040503050406030204" pitchFamily="18" charset="0"/>
                            <a:ea typeface="Times New Roman" panose="02020603050405020304" pitchFamily="18" charset="0"/>
                          </a:rPr>
                        </m:ctrlPr>
                      </m:accPr>
                      <m:e>
                        <m:r>
                          <a:rPr lang="en-US" sz="2000" i="1">
                            <a:solidFill>
                              <a:srgbClr val="002060"/>
                            </a:solidFill>
                            <a:effectLst/>
                            <a:latin typeface="Cambria Math" panose="02040503050406030204" pitchFamily="18" charset="0"/>
                            <a:ea typeface="Times New Roman" panose="02020603050405020304" pitchFamily="18" charset="0"/>
                          </a:rPr>
                          <m:t>𝑅</m:t>
                        </m:r>
                        <m:r>
                          <a:rPr lang="en-US" sz="2000" i="1">
                            <a:solidFill>
                              <a:srgbClr val="002060"/>
                            </a:solidFill>
                            <a:effectLst/>
                            <a:latin typeface="Cambria Math" panose="02040503050406030204" pitchFamily="18" charset="0"/>
                            <a:ea typeface="Times New Roman" panose="02020603050405020304" pitchFamily="18" charset="0"/>
                          </a:rPr>
                          <m:t> </m:t>
                        </m:r>
                      </m:e>
                    </m:acc>
                  </m:oMath>
                </a14:m>
                <a:r>
                  <a:rPr lang="en-US" sz="2000" dirty="0">
                    <a:solidFill>
                      <a:srgbClr val="002060"/>
                    </a:solidFill>
                    <a:effectLst/>
                    <a:latin typeface="Times New Roman" panose="02020603050405020304" pitchFamily="18" charset="0"/>
                    <a:ea typeface="Times New Roman" panose="02020603050405020304" pitchFamily="18" charset="0"/>
                  </a:rPr>
                  <a:t>= (</a:t>
                </a:r>
                <a14:m>
                  <m:oMath xmlns:m="http://schemas.openxmlformats.org/officeDocument/2006/math">
                    <m:nary>
                      <m:naryPr>
                        <m:chr m:val="∑"/>
                        <m:limLoc m:val="undOvr"/>
                        <m:ctrlPr>
                          <a:rPr lang="ru-RU" sz="2000" i="1">
                            <a:solidFill>
                              <a:srgbClr val="002060"/>
                            </a:solidFill>
                            <a:effectLst/>
                            <a:latin typeface="Cambria Math" panose="02040503050406030204" pitchFamily="18" charset="0"/>
                            <a:ea typeface="Times New Roman" panose="02020603050405020304" pitchFamily="18" charset="0"/>
                          </a:rPr>
                        </m:ctrlPr>
                      </m:naryPr>
                      <m:sub>
                        <m:r>
                          <a:rPr lang="en-US" sz="2000" i="1">
                            <a:solidFill>
                              <a:srgbClr val="002060"/>
                            </a:solidFill>
                            <a:effectLst/>
                            <a:latin typeface="Cambria Math" panose="02040503050406030204" pitchFamily="18" charset="0"/>
                            <a:ea typeface="Times New Roman" panose="02020603050405020304" pitchFamily="18" charset="0"/>
                          </a:rPr>
                          <m:t>𝑖</m:t>
                        </m:r>
                        <m:r>
                          <a:rPr lang="en-US" sz="2000" i="1">
                            <a:solidFill>
                              <a:srgbClr val="002060"/>
                            </a:solidFill>
                            <a:effectLst/>
                            <a:latin typeface="Cambria Math" panose="02040503050406030204" pitchFamily="18" charset="0"/>
                            <a:ea typeface="Times New Roman" panose="02020603050405020304" pitchFamily="18" charset="0"/>
                          </a:rPr>
                          <m:t>=1</m:t>
                        </m:r>
                      </m:sub>
                      <m:sup>
                        <m:r>
                          <a:rPr lang="en-US" sz="2000" i="1">
                            <a:solidFill>
                              <a:srgbClr val="002060"/>
                            </a:solidFill>
                            <a:effectLst/>
                            <a:latin typeface="Cambria Math" panose="02040503050406030204" pitchFamily="18" charset="0"/>
                            <a:ea typeface="Times New Roman" panose="02020603050405020304" pitchFamily="18" charset="0"/>
                          </a:rPr>
                          <m:t>𝑛</m:t>
                        </m:r>
                      </m:sup>
                      <m:e>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𝑅</m:t>
                            </m:r>
                          </m:e>
                          <m:sub>
                            <m:r>
                              <a:rPr lang="en-US" sz="2000" i="1">
                                <a:solidFill>
                                  <a:srgbClr val="002060"/>
                                </a:solidFill>
                                <a:effectLst/>
                                <a:latin typeface="Cambria Math" panose="02040503050406030204" pitchFamily="18" charset="0"/>
                                <a:ea typeface="Times New Roman" panose="02020603050405020304" pitchFamily="18" charset="0"/>
                              </a:rPr>
                              <m:t>𝑖</m:t>
                            </m:r>
                          </m:sub>
                        </m:sSub>
                      </m:e>
                    </m:nary>
                  </m:oMath>
                </a14:m>
                <a:r>
                  <a:rPr lang="en-US" sz="2000" dirty="0">
                    <a:solidFill>
                      <a:srgbClr val="002060"/>
                    </a:solidFill>
                    <a:effectLst/>
                    <a:latin typeface="Times New Roman" panose="02020603050405020304" pitchFamily="18" charset="0"/>
                    <a:ea typeface="Times New Roman" panose="02020603050405020304" pitchFamily="18" charset="0"/>
                  </a:rPr>
                  <a:t>)/</a:t>
                </a:r>
                <a:r>
                  <a:rPr lang="en-US" sz="2000" i="1" dirty="0">
                    <a:solidFill>
                      <a:srgbClr val="002060"/>
                    </a:solidFill>
                    <a:effectLst/>
                    <a:latin typeface="Times New Roman" panose="02020603050405020304" pitchFamily="18" charset="0"/>
                    <a:ea typeface="Times New Roman" panose="02020603050405020304" pitchFamily="18" charset="0"/>
                  </a:rPr>
                  <a:t>n,</a:t>
                </a:r>
                <a:endParaRPr lang="ru-RU" sz="2000" dirty="0">
                  <a:solidFill>
                    <a:srgbClr val="002060"/>
                  </a:solidFill>
                  <a:effectLst/>
                  <a:latin typeface="Times New Roman" panose="02020603050405020304" pitchFamily="18" charset="0"/>
                  <a:ea typeface="Times New Roman" panose="02020603050405020304" pitchFamily="18" charset="0"/>
                </a:endParaRPr>
              </a:p>
              <a:p>
                <a:pPr marL="457200" algn="ctr">
                  <a:lnSpc>
                    <a:spcPct val="150000"/>
                  </a:lnSpc>
                  <a:spcAft>
                    <a:spcPts val="0"/>
                  </a:spcAft>
                </a:pPr>
                <a:r>
                  <a:rPr lang="ru-RU" sz="2000" dirty="0">
                    <a:solidFill>
                      <a:srgbClr val="002060"/>
                    </a:solidFill>
                    <a:effectLst/>
                    <a:latin typeface="Times New Roman" panose="02020603050405020304" pitchFamily="18" charset="0"/>
                    <a:ea typeface="Times New Roman" panose="02020603050405020304" pitchFamily="18" charset="0"/>
                  </a:rPr>
                  <a:t>σ</a:t>
                </a:r>
                <a:r>
                  <a:rPr lang="en-US" sz="2000" baseline="30000" dirty="0">
                    <a:solidFill>
                      <a:srgbClr val="002060"/>
                    </a:solidFill>
                    <a:effectLst/>
                    <a:latin typeface="Times New Roman" panose="02020603050405020304" pitchFamily="18" charset="0"/>
                    <a:ea typeface="Times New Roman" panose="02020603050405020304" pitchFamily="18" charset="0"/>
                  </a:rPr>
                  <a:t>2 </a:t>
                </a:r>
                <a:r>
                  <a:rPr lang="en-US" sz="2000" dirty="0">
                    <a:solidFill>
                      <a:srgbClr val="002060"/>
                    </a:solidFill>
                    <a:effectLst/>
                    <a:latin typeface="Times New Roman" panose="02020603050405020304" pitchFamily="18" charset="0"/>
                    <a:ea typeface="Times New Roman" panose="02020603050405020304" pitchFamily="18" charset="0"/>
                  </a:rPr>
                  <a:t>= (</a:t>
                </a:r>
                <a14:m>
                  <m:oMath xmlns:m="http://schemas.openxmlformats.org/officeDocument/2006/math">
                    <m:nary>
                      <m:naryPr>
                        <m:chr m:val="∑"/>
                        <m:limLoc m:val="undOvr"/>
                        <m:ctrlPr>
                          <a:rPr lang="ru-RU" sz="2000" i="1">
                            <a:solidFill>
                              <a:srgbClr val="002060"/>
                            </a:solidFill>
                            <a:effectLst/>
                            <a:latin typeface="Cambria Math" panose="02040503050406030204" pitchFamily="18" charset="0"/>
                            <a:ea typeface="Times New Roman" panose="02020603050405020304" pitchFamily="18" charset="0"/>
                          </a:rPr>
                        </m:ctrlPr>
                      </m:naryPr>
                      <m:sub>
                        <m:r>
                          <a:rPr lang="en-US" sz="2000" i="1">
                            <a:solidFill>
                              <a:srgbClr val="002060"/>
                            </a:solidFill>
                            <a:effectLst/>
                            <a:latin typeface="Cambria Math" panose="02040503050406030204" pitchFamily="18" charset="0"/>
                            <a:ea typeface="Times New Roman" panose="02020603050405020304" pitchFamily="18" charset="0"/>
                          </a:rPr>
                          <m:t>𝑖</m:t>
                        </m:r>
                        <m:r>
                          <a:rPr lang="en-US" sz="2000" i="1">
                            <a:solidFill>
                              <a:srgbClr val="002060"/>
                            </a:solidFill>
                            <a:effectLst/>
                            <a:latin typeface="Cambria Math" panose="02040503050406030204" pitchFamily="18" charset="0"/>
                            <a:ea typeface="Times New Roman" panose="02020603050405020304" pitchFamily="18" charset="0"/>
                          </a:rPr>
                          <m:t>=1</m:t>
                        </m:r>
                      </m:sub>
                      <m:sup>
                        <m:r>
                          <a:rPr lang="en-US" sz="2000" i="1">
                            <a:solidFill>
                              <a:srgbClr val="002060"/>
                            </a:solidFill>
                            <a:effectLst/>
                            <a:latin typeface="Cambria Math" panose="02040503050406030204" pitchFamily="18" charset="0"/>
                            <a:ea typeface="Times New Roman" panose="02020603050405020304" pitchFamily="18" charset="0"/>
                          </a:rPr>
                          <m:t>𝑛</m:t>
                        </m:r>
                      </m:sup>
                      <m:e>
                        <m:sSub>
                          <m:sSubPr>
                            <m:ctrlPr>
                              <a:rPr lang="ru-RU" sz="2000" i="1">
                                <a:solidFill>
                                  <a:srgbClr val="002060"/>
                                </a:solidFill>
                                <a:effectLst/>
                                <a:latin typeface="Cambria Math" panose="02040503050406030204" pitchFamily="18" charset="0"/>
                                <a:ea typeface="Times New Roman" panose="02020603050405020304" pitchFamily="18" charset="0"/>
                              </a:rPr>
                            </m:ctrlPr>
                          </m:sSubPr>
                          <m:e>
                            <m:r>
                              <a:rPr lang="en-US" sz="2000" i="1">
                                <a:solidFill>
                                  <a:srgbClr val="002060"/>
                                </a:solidFill>
                                <a:effectLst/>
                                <a:latin typeface="Cambria Math" panose="02040503050406030204" pitchFamily="18" charset="0"/>
                                <a:ea typeface="Times New Roman" panose="02020603050405020304" pitchFamily="18" charset="0"/>
                              </a:rPr>
                              <m:t>𝑅</m:t>
                            </m:r>
                          </m:e>
                          <m:sub>
                            <m:r>
                              <a:rPr lang="en-US" sz="2000" i="1">
                                <a:solidFill>
                                  <a:srgbClr val="002060"/>
                                </a:solidFill>
                                <a:effectLst/>
                                <a:latin typeface="Cambria Math" panose="02040503050406030204" pitchFamily="18" charset="0"/>
                                <a:ea typeface="Times New Roman" panose="02020603050405020304" pitchFamily="18" charset="0"/>
                              </a:rPr>
                              <m:t>𝑖</m:t>
                            </m:r>
                          </m:sub>
                        </m:sSub>
                        <m:r>
                          <a:rPr lang="en-US" sz="2000" i="1">
                            <a:solidFill>
                              <a:srgbClr val="002060"/>
                            </a:solidFill>
                            <a:effectLst/>
                            <a:latin typeface="Cambria Math" panose="02040503050406030204" pitchFamily="18" charset="0"/>
                            <a:ea typeface="Times New Roman" panose="02020603050405020304" pitchFamily="18" charset="0"/>
                          </a:rPr>
                          <m:t> −</m:t>
                        </m:r>
                      </m:e>
                    </m:nary>
                    <m:acc>
                      <m:accPr>
                        <m:chr m:val="̅"/>
                        <m:ctrlPr>
                          <a:rPr lang="ru-RU" sz="2000" i="1">
                            <a:solidFill>
                              <a:srgbClr val="002060"/>
                            </a:solidFill>
                            <a:effectLst/>
                            <a:latin typeface="Cambria Math" panose="02040503050406030204" pitchFamily="18" charset="0"/>
                            <a:ea typeface="Times New Roman" panose="02020603050405020304" pitchFamily="18" charset="0"/>
                          </a:rPr>
                        </m:ctrlPr>
                      </m:accPr>
                      <m:e>
                        <m:r>
                          <a:rPr lang="en-US" sz="2000" i="1">
                            <a:solidFill>
                              <a:srgbClr val="002060"/>
                            </a:solidFill>
                            <a:effectLst/>
                            <a:latin typeface="Cambria Math" panose="02040503050406030204" pitchFamily="18" charset="0"/>
                            <a:ea typeface="Times New Roman" panose="02020603050405020304" pitchFamily="18" charset="0"/>
                          </a:rPr>
                          <m:t>𝑅</m:t>
                        </m:r>
                        <m:r>
                          <a:rPr lang="en-US" sz="2000" i="1">
                            <a:solidFill>
                              <a:srgbClr val="002060"/>
                            </a:solidFill>
                            <a:effectLst/>
                            <a:latin typeface="Cambria Math" panose="02040503050406030204" pitchFamily="18" charset="0"/>
                            <a:ea typeface="Times New Roman" panose="02020603050405020304" pitchFamily="18" charset="0"/>
                          </a:rPr>
                          <m:t> </m:t>
                        </m:r>
                      </m:e>
                    </m:acc>
                  </m:oMath>
                </a14:m>
                <a:r>
                  <a:rPr lang="en-US" sz="2000" dirty="0">
                    <a:solidFill>
                      <a:srgbClr val="002060"/>
                    </a:solidFill>
                    <a:effectLst/>
                    <a:latin typeface="Times New Roman" panose="02020603050405020304" pitchFamily="18" charset="0"/>
                    <a:ea typeface="Times New Roman" panose="02020603050405020304" pitchFamily="18" charset="0"/>
                  </a:rPr>
                  <a:t>)</a:t>
                </a:r>
                <a:r>
                  <a:rPr lang="en-US" sz="2000" baseline="30000" dirty="0">
                    <a:solidFill>
                      <a:srgbClr val="002060"/>
                    </a:solidFill>
                    <a:effectLst/>
                    <a:latin typeface="Times New Roman" panose="02020603050405020304" pitchFamily="18" charset="0"/>
                    <a:ea typeface="Times New Roman" panose="02020603050405020304" pitchFamily="18" charset="0"/>
                  </a:rPr>
                  <a:t>2</a:t>
                </a:r>
                <a:r>
                  <a:rPr lang="en-US" sz="2000" dirty="0">
                    <a:solidFill>
                      <a:srgbClr val="002060"/>
                    </a:solidFill>
                    <a:effectLst/>
                    <a:latin typeface="Times New Roman" panose="02020603050405020304" pitchFamily="18" charset="0"/>
                    <a:ea typeface="Times New Roman" panose="02020603050405020304" pitchFamily="18" charset="0"/>
                  </a:rPr>
                  <a:t>/(</a:t>
                </a:r>
                <a:r>
                  <a:rPr lang="en-US" sz="2000" i="1" dirty="0">
                    <a:solidFill>
                      <a:srgbClr val="002060"/>
                    </a:solidFill>
                    <a:effectLst/>
                    <a:latin typeface="Times New Roman" panose="02020603050405020304" pitchFamily="18" charset="0"/>
                    <a:ea typeface="Times New Roman" panose="02020603050405020304" pitchFamily="18" charset="0"/>
                  </a:rPr>
                  <a:t>n−</a:t>
                </a:r>
                <a:r>
                  <a:rPr lang="en-US" sz="2000" dirty="0">
                    <a:solidFill>
                      <a:srgbClr val="002060"/>
                    </a:solidFill>
                    <a:effectLst/>
                    <a:latin typeface="Times New Roman" panose="02020603050405020304" pitchFamily="18" charset="0"/>
                    <a:ea typeface="Times New Roman" panose="02020603050405020304" pitchFamily="18" charset="0"/>
                  </a:rPr>
                  <a:t>1)</a:t>
                </a:r>
                <a:endParaRPr lang="ru-RU" sz="2000" dirty="0">
                  <a:solidFill>
                    <a:srgbClr val="002060"/>
                  </a:solidFill>
                  <a:effectLst/>
                  <a:latin typeface="Times New Roman" panose="02020603050405020304" pitchFamily="18" charset="0"/>
                  <a:ea typeface="Times New Roman" panose="02020603050405020304" pitchFamily="18" charset="0"/>
                </a:endParaRPr>
              </a:p>
              <a:p>
                <a:pPr algn="just">
                  <a:lnSpc>
                    <a:spcPct val="150000"/>
                  </a:lnSpc>
                  <a:spcAft>
                    <a:spcPts val="0"/>
                  </a:spcAft>
                </a:pPr>
                <a:r>
                  <a:rPr lang="ru-RU" sz="2000" dirty="0">
                    <a:solidFill>
                      <a:srgbClr val="002060"/>
                    </a:solidFill>
                    <a:latin typeface="Times New Roman" panose="02020603050405020304" pitchFamily="18" charset="0"/>
                  </a:rPr>
                  <a:t>Данные формулы применяются для оценки и анализа выборочных данных, а исходные данные рассматриваются как выборка из более крупной совокупности. Применение временных рядов для составления прогноза основывается на предпосылке, что имеющиеся тенденции сохранятся и в будущем.</a:t>
                </a:r>
              </a:p>
            </p:txBody>
          </p:sp>
        </mc:Choice>
        <mc:Fallback xmlns="">
          <p:sp>
            <p:nvSpPr>
              <p:cNvPr id="4" name="Прямоугольник 3">
                <a:extLst>
                  <a:ext uri="{FF2B5EF4-FFF2-40B4-BE49-F238E27FC236}">
                    <a16:creationId xmlns:a16="http://schemas.microsoft.com/office/drawing/2014/main" id="{9E1FC225-E199-45A1-BBE3-70DCC1F2E3E0}"/>
                  </a:ext>
                </a:extLst>
              </p:cNvPr>
              <p:cNvSpPr>
                <a:spLocks noRot="1" noChangeAspect="1" noMove="1" noResize="1" noEditPoints="1" noAdjustHandles="1" noChangeArrowheads="1" noChangeShapeType="1" noTextEdit="1"/>
              </p:cNvSpPr>
              <p:nvPr/>
            </p:nvSpPr>
            <p:spPr>
              <a:xfrm>
                <a:off x="201637" y="311511"/>
                <a:ext cx="11788725" cy="6234977"/>
              </a:xfrm>
              <a:prstGeom prst="rect">
                <a:avLst/>
              </a:prstGeom>
              <a:blipFill>
                <a:blip r:embed="rId3"/>
                <a:stretch>
                  <a:fillRect l="-1034" r="-569" b="-782"/>
                </a:stretch>
              </a:blipFill>
            </p:spPr>
            <p:txBody>
              <a:bodyPr/>
              <a:lstStyle/>
              <a:p>
                <a:r>
                  <a:rPr lang="ru-RU">
                    <a:noFill/>
                  </a:rPr>
                  <a:t> </a:t>
                </a:r>
              </a:p>
            </p:txBody>
          </p:sp>
        </mc:Fallback>
      </mc:AlternateContent>
    </p:spTree>
    <p:extLst>
      <p:ext uri="{BB962C8B-B14F-4D97-AF65-F5344CB8AC3E}">
        <p14:creationId xmlns:p14="http://schemas.microsoft.com/office/powerpoint/2010/main" val="894057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8C00361-F865-4BC9-98B0-C04546844C3C}"/>
              </a:ext>
            </a:extLst>
          </p:cNvPr>
          <p:cNvSpPr/>
          <p:nvPr/>
        </p:nvSpPr>
        <p:spPr>
          <a:xfrm>
            <a:off x="576775" y="365760"/>
            <a:ext cx="11057207" cy="5447645"/>
          </a:xfrm>
          <a:prstGeom prst="rect">
            <a:avLst/>
          </a:prstGeom>
        </p:spPr>
        <p:txBody>
          <a:bodyPr wrap="square">
            <a:spAutoFit/>
          </a:bodyPr>
          <a:lstStyle/>
          <a:p>
            <a:pPr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Подобный метод анализ неприменим для оценки новых инструментов и проектов, так как нет соответствующих временных рядов данных, в этой связи прогнозные результаты будут обусловлены субъективными оценками вероятностей.</a:t>
            </a:r>
          </a:p>
          <a:p>
            <a:pPr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На основе субъективного и объективного распределения вероятностей можно сделать вывод о том, что в финансовом анализе доводится сталкиваться с такими источниками риска, как:</a:t>
            </a:r>
          </a:p>
          <a:p>
            <a:pPr lvl="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1. неопределенностью исходов при заданном распределении вероятностей;</a:t>
            </a:r>
          </a:p>
          <a:p>
            <a:pPr lvl="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2. неточностью используемых распределений вероятностей.</a:t>
            </a:r>
          </a:p>
          <a:p>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750946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475</TotalTime>
  <Words>2869</Words>
  <Application>Microsoft Office PowerPoint</Application>
  <PresentationFormat>Широкоэкранный</PresentationFormat>
  <Paragraphs>165</Paragraphs>
  <Slides>31</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31</vt:i4>
      </vt:variant>
    </vt:vector>
  </HeadingPairs>
  <TitlesOfParts>
    <vt:vector size="38" baseType="lpstr">
      <vt:lpstr>Arial</vt:lpstr>
      <vt:lpstr>Calibri</vt:lpstr>
      <vt:lpstr>Calibri Light</vt:lpstr>
      <vt:lpstr>Cambria Math</vt:lpstr>
      <vt:lpstr>Times New Roman</vt:lpstr>
      <vt:lpstr>Wingdings</vt:lpstr>
      <vt:lpstr>Тема Office</vt:lpstr>
      <vt:lpstr> Инструменты количественной оценки рисков</vt:lpstr>
      <vt:lpstr>План лекции:</vt:lpstr>
      <vt:lpstr>1. Подходы к количественной оценке риска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Теоретические основы исследования рисков: классические и современные аспекты</dc:title>
  <dc:creator>maxstatbar</dc:creator>
  <cp:lastModifiedBy>Алексей Николаевич Герасимов</cp:lastModifiedBy>
  <cp:revision>36</cp:revision>
  <dcterms:created xsi:type="dcterms:W3CDTF">2020-02-12T09:23:04Z</dcterms:created>
  <dcterms:modified xsi:type="dcterms:W3CDTF">2020-03-13T15:08:09Z</dcterms:modified>
</cp:coreProperties>
</file>